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Welcome, everyone. Thank you for being here tonight. Over the next half hour or so, I want to give you something I wish every patient understood before we ever talked about medication: how sleep actually works in the body, why it matters so much for mental health, and the specific, doable habits that protect it. I'm Beth Makar — I'm a psychiatric nurse practitioner, and I've spent thirty years watching how much of mental health runs through sleep.</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Alright — let's get practical. These are the evidence-based habits, and I want you to start with just these first three. Number one, and it surprises people: fix your wake-up time, not your bedtime. The same wake time every single day, weekends included, is the strongest anchor you have. Number two, get outside into morning light within an hour of waking — fifteen to thirty minutes. That one habit sets your clock and actually strengthens your melatonin that night. Number three, dim your evenings. Lower the lights, put the screens down or switch to night mode in the last hour. If these three were all you did, most of you would sleep noticeably better within two weeks.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next set is about protecting the sleep you do get. Caffeine — remember adenosine? Caffeine blocks it, and it hangs around for six hours or more. So that afternoon cup is still working at bedtime. I ask many patients to set a caffeine curfew at noon. Alcohol is the tricky one: yes, a glass of wine helps you fall asleep, but it fragments the night and suppresses both deep and REM sleep, so you wake up unrefreshed even after enough hours. And keep your room cool, dark, and quiet — around 65 to 68 degrees. Your body temperature needs to drop to sleep well, and darkness protects your melatonin.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the last set is about routine. Keep your bed for sleep — not the office, not the worry station, not endless scrolling. If you've been lying awake more than about twenty minutes, don't fight it; get up, do something calm in dim light, and come back when you're actually sleepy. Move your body during the day — exercise deepens sleep — just not hard workouts right before bed. And build a wind-down ritual you do every night. For many of my patients that's reading, prayer, a few gentle stretches, a warm shower. The ritual itself becomes the signal: sleep is coming.</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quick word about aging, because I hear a lot of resignation about this. It's true that deep sleep naturally declines as we get older — roughly two percent per decade between twenty and sixty — and sleep does get a bit lighter. So waking more easily isn't necessarily a problem. But — and this is important — feeling exhausted, lying awake for hours, waking unrefreshed: that is NOT just normal aging, and you don't have to accept it. Age explains some change. It does not excuse genuine suffering. If that's you, there's help.</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when should you actually reach out to someone like me? Three flags. One: insomnia that sticks around more than a few weeks even when you're doing the right things. Two: loud snoring or waking up gasping — that can be sleep apnea, which is common, serious, and very treatable. Three: you're sleeping enough hours but still exhausted — that tells me it's a quality problem or something underneath. And here's why I care so much: untreated sleep problems both worsen AND imitate psychiatric conditions. I've seen 'treatment-resistant depression' turn out to be untreated apnea. Sleep is so often where we should begin.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don't want you to leave with a list of twenty things, because then you'll do none of them. So here is your whole first week, just five moves. Pick one wake time and hold it. Get morning light. Stop caffeine at noon. Screens off thirty minutes before bed. And the same calming ritual every night. That's it. Do these five for one week and notice what changes. Small, consistent, kind to yourself.</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I'll leave you with this. So much of the suffering I see isn't because someone did the wrong thing — it's because the conversation about their health was too narrow, and sleep got left out of it. If that resonates, I'd love to talk with you. I see patients for psychiatric care through insurance, and for deeper functional medicine work, all by telehealth in Utah and Idaho. Thank you so much for spending this time with me tonight. Sleep well.</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are the key sources behind tonight's talk, including the most recent research on how the brain clears itself during deep sleep. Happy to share this list with anyone who wants to read further.</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want to start by reframing something. So many of us treat sleep as the thing we sacrifice — the flexible budget line when life gets busy. But sleep isn't the absence of activity. It's some of the most important work your body does. And here's what thirty years has taught me: when someone comes to me struggling with anxiety, depression, focus, or mood — sleep is almost always part of the story. So often, fixing sleep is the foundation everything else is built 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first big idea. Sleep isn't a switch you flip — off and then on in the morning. All night long you're cycling, roughly every 90 minutes to two hours, through different stages, four or five times. And the makeup of those cycles shifts. Early in the night, you get most of your deep, physically restorative sleep. Later, toward morning, you get most of your REM — your dream sleep. Remember that, because it explains why cutting your night short hurts more than you'd think.</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walk through the actual stages. You'll see clinical names — N1, N2, N3, and REM — but I'll translate. N1 is the light doorway, just a few percent of the night. N2 is stable light sleep, and it's actually most of your night — and it's not wasted time; little bursts of brain activity called sleep spindles are filing away what you learned that day. N3 is deep, slow-wave sleep — the most physically restorative stage, where your body repairs and your brain cleans itself. And REM is dream sleep, where your mind processes emotion and memory. All four matter. You need the whole orchestra.</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one of the most practical things I can tell you. Because deep sleep loads the front of the night and REM loads the back, the two halves aren't interchangeable. When you only get five or six hours, you're not losing a even slice off the whole pie — you're cutting off the REM-rich final cycles almost entirely. That's why short sleep so reliably leaves people irritable, tearful, and emotionally raw the next day. You didn't just lose sleep; you lost the specific kind your mind needed.</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some of the most exciting science in my field, and it's recent. We've learned that during deep sleep, your brain literally cleans itself. There's a plumbing system — the glymphatic system — where fluid washes through and flushes out the metabolic garbage that accumulates while you're awake, including the very proteins associated with cognitive decline. Studies published in the last year or two show this is powered by slow waves of blood flow during deep sleep. The takeaway is simple and kind of profound: deep sleep is when your brain takes out the trash. Miss it chronically, and the trash piles up.</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If deep sleep is for the body, REM — dream sleep — is for the mind. This is where memory gets consolidated, where the emotional weight of your day gets processed and filed. Some researchers call REM a kind of overnight therapy, because it softens the emotional charge of difficult experiences. When you lose REM — and remember, that's exactly what short nights steal — you wake up less able to regulate your emotions, more reactive, more fragile. For my patients dealing with anxiety or depression, protecting REM is not optional.</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what actually decides when you feel sleepy? Two systems. The first is sleep pressure. From the minute you wake, a chemical called adenosine builds up in your brain, and the longer you're awake, the more it accumulates and the sleepier you get. Here's the practical part: caffeine works by blocking adenosine. So that 4pm coffee doesn't just give you energy — it actively hides your sleep signal for hours. The second system is your internal clock, set mostly by light. Morning light sets it correctly; bright evening light pushes it later and shuts off melatonin. Good sleep is these two in agreement. Most insomnia is them out of sync.</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this is the heart of how I practice. Sleep is never just about sleep. Your thyroid, your hormones — especially in perimenopause — your gut, your blood sugar, your stress hormones: all of them influence your sleep. And sleep influences all of them right back. It's a web, not a list. So when we work on your sleep, we're often improving your mood, your energy, your focus, and your metabolic health at the same time. That's what whole-person care means — we treat the system, not just the symptom.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F3A5F"/>
        </a:solidFill>
        <a:effectLst/>
      </p:bgPr>
    </p:bg>
    <p:spTree>
      <p:nvGrpSpPr>
        <p:cNvPr id="1" name=""/>
        <p:cNvGrpSpPr/>
        <p:nvPr/>
      </p:nvGrpSpPr>
      <p:grpSpPr/>
      <p:sp>
        <p:nvSpPr>
          <p:cNvPr id="2" name="Rectangle 1"/>
          <p:cNvSpPr/>
          <p:nvPr/>
        </p:nvSpPr>
        <p:spPr>
          <a:xfrm>
            <a:off x="0" y="4846320"/>
            <a:ext cx="12191695" cy="45720"/>
          </a:xfrm>
          <a:prstGeom prst="rect">
            <a:avLst/>
          </a:prstGeom>
          <a:solidFill>
            <a:srgbClr val="3E6B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822960" y="1965960"/>
            <a:ext cx="10515600" cy="1280160"/>
          </a:xfrm>
          <a:prstGeom prst="rect">
            <a:avLst/>
          </a:prstGeom>
          <a:noFill/>
        </p:spPr>
        <p:txBody>
          <a:bodyPr wrap="square" lIns="0" rIns="0" tIns="0" bIns="0" anchor="t">
            <a:spAutoFit/>
          </a:bodyPr>
          <a:lstStyle/>
          <a:p>
            <a:pPr algn="l">
              <a:lnSpc>
                <a:spcPct val="100000"/>
              </a:lnSpc>
              <a:spcBef>
                <a:spcPts val="0"/>
              </a:spcBef>
              <a:spcAft>
                <a:spcPts val="0"/>
              </a:spcAft>
            </a:pPr>
            <a:r>
              <a:rPr sz="4800" b="1" i="0">
                <a:solidFill>
                  <a:srgbClr val="FFFFFF"/>
                </a:solidFill>
                <a:latin typeface="Calibri"/>
              </a:rPr>
              <a:t>The Biology of Restorative Sleep</a:t>
            </a:r>
          </a:p>
        </p:txBody>
      </p:sp>
      <p:sp>
        <p:nvSpPr>
          <p:cNvPr id="4" name="TextBox 3"/>
          <p:cNvSpPr txBox="1"/>
          <p:nvPr/>
        </p:nvSpPr>
        <p:spPr>
          <a:xfrm>
            <a:off x="868680" y="3200400"/>
            <a:ext cx="10515600" cy="640080"/>
          </a:xfrm>
          <a:prstGeom prst="rect">
            <a:avLst/>
          </a:prstGeom>
          <a:noFill/>
        </p:spPr>
        <p:txBody>
          <a:bodyPr wrap="square" lIns="0" rIns="0" tIns="0" bIns="0" anchor="t">
            <a:spAutoFit/>
          </a:bodyPr>
          <a:lstStyle/>
          <a:p>
            <a:pPr algn="l">
              <a:lnSpc>
                <a:spcPct val="100000"/>
              </a:lnSpc>
              <a:spcBef>
                <a:spcPts val="0"/>
              </a:spcBef>
              <a:spcAft>
                <a:spcPts val="0"/>
              </a:spcAft>
            </a:pPr>
            <a:r>
              <a:rPr sz="2200" b="0" i="1">
                <a:solidFill>
                  <a:srgbClr val="EAF0F6"/>
                </a:solidFill>
                <a:latin typeface="Georgia"/>
              </a:rPr>
              <a:t>Why sleep heals — and how to protect it</a:t>
            </a:r>
          </a:p>
        </p:txBody>
      </p:sp>
      <p:sp>
        <p:nvSpPr>
          <p:cNvPr id="5" name="TextBox 4"/>
          <p:cNvSpPr txBox="1"/>
          <p:nvPr/>
        </p:nvSpPr>
        <p:spPr>
          <a:xfrm>
            <a:off x="868680" y="5074920"/>
            <a:ext cx="10515600" cy="1097280"/>
          </a:xfrm>
          <a:prstGeom prst="rect">
            <a:avLst/>
          </a:prstGeom>
          <a:noFill/>
        </p:spPr>
        <p:txBody>
          <a:bodyPr wrap="square" lIns="0" rIns="0" tIns="0" bIns="0" anchor="t">
            <a:spAutoFit/>
          </a:bodyPr>
          <a:lstStyle/>
          <a:p>
            <a:pPr algn="l">
              <a:lnSpc>
                <a:spcPct val="100000"/>
              </a:lnSpc>
              <a:spcBef>
                <a:spcPts val="0"/>
              </a:spcBef>
              <a:spcAft>
                <a:spcPts val="400"/>
              </a:spcAft>
            </a:pPr>
            <a:r>
              <a:rPr sz="1700" b="1" i="0">
                <a:solidFill>
                  <a:srgbClr val="FFFFFF"/>
                </a:solidFill>
                <a:latin typeface="Calibri"/>
              </a:rPr>
              <a:t>Beth Makar, RN, Dual-MSN, PMHNP-BC</a:t>
            </a:r>
          </a:p>
          <a:p>
            <a:pPr algn="l">
              <a:lnSpc>
                <a:spcPct val="100000"/>
              </a:lnSpc>
              <a:spcBef>
                <a:spcPts val="0"/>
              </a:spcBef>
              <a:spcAft>
                <a:spcPts val="400"/>
              </a:spcAft>
            </a:pPr>
            <a:r>
              <a:rPr sz="1300" b="0" i="0">
                <a:solidFill>
                  <a:srgbClr val="EAF0F6"/>
                </a:solidFill>
                <a:latin typeface="Georgia"/>
              </a:rPr>
              <a:t>Integrative Mind Body Psychiatry  ·  Telehealth across Utah &amp; Idaho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881360" cy="32004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3E6B9E"/>
                </a:solidFill>
                <a:latin typeface="Calibri"/>
              </a:rPr>
              <a:t>HABITS THAT WORK — PART 1</a:t>
            </a:r>
          </a:p>
        </p:txBody>
      </p:sp>
      <p:sp>
        <p:nvSpPr>
          <p:cNvPr id="3" name="TextBox 2"/>
          <p:cNvSpPr txBox="1"/>
          <p:nvPr/>
        </p:nvSpPr>
        <p:spPr>
          <a:xfrm>
            <a:off x="640080" y="713232"/>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1F3A5F"/>
                </a:solidFill>
                <a:latin typeface="Calibri"/>
              </a:rPr>
              <a:t>Sleep Hygiene: Start Here</a:t>
            </a:r>
          </a:p>
        </p:txBody>
      </p:sp>
      <p:sp>
        <p:nvSpPr>
          <p:cNvPr id="4" name="Rounded Rectangle 3"/>
          <p:cNvSpPr/>
          <p:nvPr/>
        </p:nvSpPr>
        <p:spPr>
          <a:xfrm>
            <a:off x="640080" y="1783080"/>
            <a:ext cx="10881360" cy="12801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914400" y="2130552"/>
            <a:ext cx="566928" cy="566928"/>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2200" b="1">
                <a:solidFill>
                  <a:srgbClr val="FFFFFF"/>
                </a:solidFill>
                <a:latin typeface="Calibri"/>
              </a:rPr>
              <a:t>1</a:t>
            </a:r>
          </a:p>
        </p:txBody>
      </p:sp>
      <p:sp>
        <p:nvSpPr>
          <p:cNvPr id="6" name="TextBox 5"/>
          <p:cNvSpPr txBox="1"/>
          <p:nvPr/>
        </p:nvSpPr>
        <p:spPr>
          <a:xfrm>
            <a:off x="1783080" y="1965960"/>
            <a:ext cx="9509760" cy="960120"/>
          </a:xfrm>
          <a:prstGeom prst="rect">
            <a:avLst/>
          </a:prstGeom>
          <a:noFill/>
        </p:spPr>
        <p:txBody>
          <a:bodyPr wrap="square" lIns="0" rIns="0" tIns="0" bIns="0" anchor="ctr">
            <a:spAutoFit/>
          </a:bodyPr>
          <a:lstStyle/>
          <a:p>
            <a:pPr algn="l">
              <a:lnSpc>
                <a:spcPct val="104000"/>
              </a:lnSpc>
              <a:spcBef>
                <a:spcPts val="0"/>
              </a:spcBef>
              <a:spcAft>
                <a:spcPts val="300"/>
              </a:spcAft>
            </a:pPr>
            <a:r>
              <a:rPr sz="1700" b="1" i="0">
                <a:solidFill>
                  <a:srgbClr val="1F3A5F"/>
                </a:solidFill>
                <a:latin typeface="Calibri"/>
              </a:rPr>
              <a:t>Fix your wake time</a:t>
            </a:r>
          </a:p>
          <a:p>
            <a:pPr algn="l">
              <a:lnSpc>
                <a:spcPct val="104000"/>
              </a:lnSpc>
              <a:spcBef>
                <a:spcPts val="0"/>
              </a:spcBef>
              <a:spcAft>
                <a:spcPts val="300"/>
              </a:spcAft>
            </a:pPr>
            <a:r>
              <a:rPr sz="1400" b="0" i="0">
                <a:solidFill>
                  <a:srgbClr val="262A2E"/>
                </a:solidFill>
                <a:latin typeface="Georgia"/>
              </a:rPr>
              <a:t>Same time every day, including weekends. A consistent wake time is the single strongest anchor for your body clock.</a:t>
            </a:r>
          </a:p>
        </p:txBody>
      </p:sp>
      <p:sp>
        <p:nvSpPr>
          <p:cNvPr id="7" name="Rounded Rectangle 6"/>
          <p:cNvSpPr/>
          <p:nvPr/>
        </p:nvSpPr>
        <p:spPr>
          <a:xfrm>
            <a:off x="640080" y="3227832"/>
            <a:ext cx="10881360" cy="12801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Oval 7"/>
          <p:cNvSpPr/>
          <p:nvPr/>
        </p:nvSpPr>
        <p:spPr>
          <a:xfrm>
            <a:off x="914400" y="3575304"/>
            <a:ext cx="566928" cy="566928"/>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2200" b="1">
                <a:solidFill>
                  <a:srgbClr val="FFFFFF"/>
                </a:solidFill>
                <a:latin typeface="Calibri"/>
              </a:rPr>
              <a:t>2</a:t>
            </a:r>
          </a:p>
        </p:txBody>
      </p:sp>
      <p:sp>
        <p:nvSpPr>
          <p:cNvPr id="9" name="TextBox 8"/>
          <p:cNvSpPr txBox="1"/>
          <p:nvPr/>
        </p:nvSpPr>
        <p:spPr>
          <a:xfrm>
            <a:off x="1783080" y="3410712"/>
            <a:ext cx="9509760" cy="960120"/>
          </a:xfrm>
          <a:prstGeom prst="rect">
            <a:avLst/>
          </a:prstGeom>
          <a:noFill/>
        </p:spPr>
        <p:txBody>
          <a:bodyPr wrap="square" lIns="0" rIns="0" tIns="0" bIns="0" anchor="ctr">
            <a:spAutoFit/>
          </a:bodyPr>
          <a:lstStyle/>
          <a:p>
            <a:pPr algn="l">
              <a:lnSpc>
                <a:spcPct val="104000"/>
              </a:lnSpc>
              <a:spcBef>
                <a:spcPts val="0"/>
              </a:spcBef>
              <a:spcAft>
                <a:spcPts val="300"/>
              </a:spcAft>
            </a:pPr>
            <a:r>
              <a:rPr sz="1700" b="1" i="0">
                <a:solidFill>
                  <a:srgbClr val="1F3A5F"/>
                </a:solidFill>
                <a:latin typeface="Calibri"/>
              </a:rPr>
              <a:t>Get morning light</a:t>
            </a:r>
          </a:p>
          <a:p>
            <a:pPr algn="l">
              <a:lnSpc>
                <a:spcPct val="104000"/>
              </a:lnSpc>
              <a:spcBef>
                <a:spcPts val="0"/>
              </a:spcBef>
              <a:spcAft>
                <a:spcPts val="300"/>
              </a:spcAft>
            </a:pPr>
            <a:r>
              <a:rPr sz="1400" b="0" i="0">
                <a:solidFill>
                  <a:srgbClr val="262A2E"/>
                </a:solidFill>
                <a:latin typeface="Georgia"/>
              </a:rPr>
              <a:t>15–30 minutes of outdoor light within an hour of waking. It sets your clock and strengthens nighttime melatonin.</a:t>
            </a:r>
          </a:p>
        </p:txBody>
      </p:sp>
      <p:sp>
        <p:nvSpPr>
          <p:cNvPr id="10" name="Rounded Rectangle 9"/>
          <p:cNvSpPr/>
          <p:nvPr/>
        </p:nvSpPr>
        <p:spPr>
          <a:xfrm>
            <a:off x="640080" y="4672584"/>
            <a:ext cx="10881360" cy="12801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914400" y="5020056"/>
            <a:ext cx="566928" cy="566928"/>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2200" b="1">
                <a:solidFill>
                  <a:srgbClr val="FFFFFF"/>
                </a:solidFill>
                <a:latin typeface="Calibri"/>
              </a:rPr>
              <a:t>3</a:t>
            </a:r>
          </a:p>
        </p:txBody>
      </p:sp>
      <p:sp>
        <p:nvSpPr>
          <p:cNvPr id="12" name="TextBox 11"/>
          <p:cNvSpPr txBox="1"/>
          <p:nvPr/>
        </p:nvSpPr>
        <p:spPr>
          <a:xfrm>
            <a:off x="1783080" y="4855464"/>
            <a:ext cx="9509760" cy="960120"/>
          </a:xfrm>
          <a:prstGeom prst="rect">
            <a:avLst/>
          </a:prstGeom>
          <a:noFill/>
        </p:spPr>
        <p:txBody>
          <a:bodyPr wrap="square" lIns="0" rIns="0" tIns="0" bIns="0" anchor="ctr">
            <a:spAutoFit/>
          </a:bodyPr>
          <a:lstStyle/>
          <a:p>
            <a:pPr algn="l">
              <a:lnSpc>
                <a:spcPct val="104000"/>
              </a:lnSpc>
              <a:spcBef>
                <a:spcPts val="0"/>
              </a:spcBef>
              <a:spcAft>
                <a:spcPts val="300"/>
              </a:spcAft>
            </a:pPr>
            <a:r>
              <a:rPr sz="1700" b="1" i="0">
                <a:solidFill>
                  <a:srgbClr val="1F3A5F"/>
                </a:solidFill>
                <a:latin typeface="Calibri"/>
              </a:rPr>
              <a:t>Dim the evening</a:t>
            </a:r>
          </a:p>
          <a:p>
            <a:pPr algn="l">
              <a:lnSpc>
                <a:spcPct val="104000"/>
              </a:lnSpc>
              <a:spcBef>
                <a:spcPts val="0"/>
              </a:spcBef>
              <a:spcAft>
                <a:spcPts val="300"/>
              </a:spcAft>
            </a:pPr>
            <a:r>
              <a:rPr sz="1400" b="0" i="0">
                <a:solidFill>
                  <a:srgbClr val="262A2E"/>
                </a:solidFill>
                <a:latin typeface="Georgia"/>
              </a:rPr>
              <a:t>Lower the lights and stop screens (or use night mode) 30–60 minutes before bed. Bright light says 'daytime' to your brain.</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881360" cy="32004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3E6B9E"/>
                </a:solidFill>
                <a:latin typeface="Calibri"/>
              </a:rPr>
              <a:t>HABITS THAT WORK — PART 2</a:t>
            </a:r>
          </a:p>
        </p:txBody>
      </p:sp>
      <p:sp>
        <p:nvSpPr>
          <p:cNvPr id="3" name="TextBox 2"/>
          <p:cNvSpPr txBox="1"/>
          <p:nvPr/>
        </p:nvSpPr>
        <p:spPr>
          <a:xfrm>
            <a:off x="640080" y="713232"/>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1F3A5F"/>
                </a:solidFill>
                <a:latin typeface="Calibri"/>
              </a:rPr>
              <a:t>Sleep Hygiene: Protect Your Sleep</a:t>
            </a:r>
          </a:p>
        </p:txBody>
      </p:sp>
      <p:sp>
        <p:nvSpPr>
          <p:cNvPr id="4" name="Rounded Rectangle 3"/>
          <p:cNvSpPr/>
          <p:nvPr/>
        </p:nvSpPr>
        <p:spPr>
          <a:xfrm>
            <a:off x="640080" y="1783080"/>
            <a:ext cx="10881360" cy="12801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914400" y="2130552"/>
            <a:ext cx="566928" cy="566928"/>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2200" b="1">
                <a:solidFill>
                  <a:srgbClr val="FFFFFF"/>
                </a:solidFill>
                <a:latin typeface="Calibri"/>
              </a:rPr>
              <a:t>1</a:t>
            </a:r>
          </a:p>
        </p:txBody>
      </p:sp>
      <p:sp>
        <p:nvSpPr>
          <p:cNvPr id="6" name="TextBox 5"/>
          <p:cNvSpPr txBox="1"/>
          <p:nvPr/>
        </p:nvSpPr>
        <p:spPr>
          <a:xfrm>
            <a:off x="1783080" y="1965960"/>
            <a:ext cx="9509760" cy="960120"/>
          </a:xfrm>
          <a:prstGeom prst="rect">
            <a:avLst/>
          </a:prstGeom>
          <a:noFill/>
        </p:spPr>
        <p:txBody>
          <a:bodyPr wrap="square" lIns="0" rIns="0" tIns="0" bIns="0" anchor="ctr">
            <a:spAutoFit/>
          </a:bodyPr>
          <a:lstStyle/>
          <a:p>
            <a:pPr algn="l">
              <a:lnSpc>
                <a:spcPct val="104000"/>
              </a:lnSpc>
              <a:spcBef>
                <a:spcPts val="0"/>
              </a:spcBef>
              <a:spcAft>
                <a:spcPts val="300"/>
              </a:spcAft>
            </a:pPr>
            <a:r>
              <a:rPr sz="1700" b="1" i="0">
                <a:solidFill>
                  <a:srgbClr val="1F3A5F"/>
                </a:solidFill>
                <a:latin typeface="Calibri"/>
              </a:rPr>
              <a:t>Cut caffeine after early afternoon</a:t>
            </a:r>
          </a:p>
          <a:p>
            <a:pPr algn="l">
              <a:lnSpc>
                <a:spcPct val="104000"/>
              </a:lnSpc>
              <a:spcBef>
                <a:spcPts val="0"/>
              </a:spcBef>
              <a:spcAft>
                <a:spcPts val="300"/>
              </a:spcAft>
            </a:pPr>
            <a:r>
              <a:rPr sz="1400" b="0" i="0">
                <a:solidFill>
                  <a:srgbClr val="262A2E"/>
                </a:solidFill>
                <a:latin typeface="Georgia"/>
              </a:rPr>
              <a:t>Caffeine lingers 6+ hours and blocks the very signal that helps you fall asleep. A noon curfew works for many.</a:t>
            </a:r>
          </a:p>
        </p:txBody>
      </p:sp>
      <p:sp>
        <p:nvSpPr>
          <p:cNvPr id="7" name="Rounded Rectangle 6"/>
          <p:cNvSpPr/>
          <p:nvPr/>
        </p:nvSpPr>
        <p:spPr>
          <a:xfrm>
            <a:off x="640080" y="3227832"/>
            <a:ext cx="10881360" cy="12801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Oval 7"/>
          <p:cNvSpPr/>
          <p:nvPr/>
        </p:nvSpPr>
        <p:spPr>
          <a:xfrm>
            <a:off x="914400" y="3575304"/>
            <a:ext cx="566928" cy="566928"/>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2200" b="1">
                <a:solidFill>
                  <a:srgbClr val="FFFFFF"/>
                </a:solidFill>
                <a:latin typeface="Calibri"/>
              </a:rPr>
              <a:t>2</a:t>
            </a:r>
          </a:p>
        </p:txBody>
      </p:sp>
      <p:sp>
        <p:nvSpPr>
          <p:cNvPr id="9" name="TextBox 8"/>
          <p:cNvSpPr txBox="1"/>
          <p:nvPr/>
        </p:nvSpPr>
        <p:spPr>
          <a:xfrm>
            <a:off x="1783080" y="3410712"/>
            <a:ext cx="9509760" cy="960120"/>
          </a:xfrm>
          <a:prstGeom prst="rect">
            <a:avLst/>
          </a:prstGeom>
          <a:noFill/>
        </p:spPr>
        <p:txBody>
          <a:bodyPr wrap="square" lIns="0" rIns="0" tIns="0" bIns="0" anchor="ctr">
            <a:spAutoFit/>
          </a:bodyPr>
          <a:lstStyle/>
          <a:p>
            <a:pPr algn="l">
              <a:lnSpc>
                <a:spcPct val="104000"/>
              </a:lnSpc>
              <a:spcBef>
                <a:spcPts val="0"/>
              </a:spcBef>
              <a:spcAft>
                <a:spcPts val="300"/>
              </a:spcAft>
            </a:pPr>
            <a:r>
              <a:rPr sz="1700" b="1" i="0">
                <a:solidFill>
                  <a:srgbClr val="1F3A5F"/>
                </a:solidFill>
                <a:latin typeface="Calibri"/>
              </a:rPr>
              <a:t>Be careful with alcohol</a:t>
            </a:r>
          </a:p>
          <a:p>
            <a:pPr algn="l">
              <a:lnSpc>
                <a:spcPct val="104000"/>
              </a:lnSpc>
              <a:spcBef>
                <a:spcPts val="0"/>
              </a:spcBef>
              <a:spcAft>
                <a:spcPts val="300"/>
              </a:spcAft>
            </a:pPr>
            <a:r>
              <a:rPr sz="1400" b="0" i="0">
                <a:solidFill>
                  <a:srgbClr val="262A2E"/>
                </a:solidFill>
                <a:latin typeface="Georgia"/>
              </a:rPr>
              <a:t>It may help you fall asleep, but it fragments sleep and suppresses deep and REM stages — so you wake unrefreshed.</a:t>
            </a:r>
          </a:p>
        </p:txBody>
      </p:sp>
      <p:sp>
        <p:nvSpPr>
          <p:cNvPr id="10" name="Rounded Rectangle 9"/>
          <p:cNvSpPr/>
          <p:nvPr/>
        </p:nvSpPr>
        <p:spPr>
          <a:xfrm>
            <a:off x="640080" y="4672584"/>
            <a:ext cx="10881360" cy="12801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914400" y="5020056"/>
            <a:ext cx="566928" cy="566928"/>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2200" b="1">
                <a:solidFill>
                  <a:srgbClr val="FFFFFF"/>
                </a:solidFill>
                <a:latin typeface="Calibri"/>
              </a:rPr>
              <a:t>3</a:t>
            </a:r>
          </a:p>
        </p:txBody>
      </p:sp>
      <p:sp>
        <p:nvSpPr>
          <p:cNvPr id="12" name="TextBox 11"/>
          <p:cNvSpPr txBox="1"/>
          <p:nvPr/>
        </p:nvSpPr>
        <p:spPr>
          <a:xfrm>
            <a:off x="1783080" y="4855464"/>
            <a:ext cx="9509760" cy="960120"/>
          </a:xfrm>
          <a:prstGeom prst="rect">
            <a:avLst/>
          </a:prstGeom>
          <a:noFill/>
        </p:spPr>
        <p:txBody>
          <a:bodyPr wrap="square" lIns="0" rIns="0" tIns="0" bIns="0" anchor="ctr">
            <a:spAutoFit/>
          </a:bodyPr>
          <a:lstStyle/>
          <a:p>
            <a:pPr algn="l">
              <a:lnSpc>
                <a:spcPct val="104000"/>
              </a:lnSpc>
              <a:spcBef>
                <a:spcPts val="0"/>
              </a:spcBef>
              <a:spcAft>
                <a:spcPts val="300"/>
              </a:spcAft>
            </a:pPr>
            <a:r>
              <a:rPr sz="1700" b="1" i="0">
                <a:solidFill>
                  <a:srgbClr val="1F3A5F"/>
                </a:solidFill>
                <a:latin typeface="Calibri"/>
              </a:rPr>
              <a:t>Keep the room cool, dark, quiet</a:t>
            </a:r>
          </a:p>
          <a:p>
            <a:pPr algn="l">
              <a:lnSpc>
                <a:spcPct val="104000"/>
              </a:lnSpc>
              <a:spcBef>
                <a:spcPts val="0"/>
              </a:spcBef>
              <a:spcAft>
                <a:spcPts val="300"/>
              </a:spcAft>
            </a:pPr>
            <a:r>
              <a:rPr sz="1400" b="0" i="0">
                <a:solidFill>
                  <a:srgbClr val="262A2E"/>
                </a:solidFill>
                <a:latin typeface="Georgia"/>
              </a:rPr>
              <a:t>Around 65–68°F supports the natural temperature drop that comes with sleep. Darkness protects melatonin.</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881360" cy="32004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3E6B9E"/>
                </a:solidFill>
                <a:latin typeface="Calibri"/>
              </a:rPr>
              <a:t>HABITS THAT WORK — PART 3</a:t>
            </a:r>
          </a:p>
        </p:txBody>
      </p:sp>
      <p:sp>
        <p:nvSpPr>
          <p:cNvPr id="3" name="TextBox 2"/>
          <p:cNvSpPr txBox="1"/>
          <p:nvPr/>
        </p:nvSpPr>
        <p:spPr>
          <a:xfrm>
            <a:off x="640080" y="713232"/>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1F3A5F"/>
                </a:solidFill>
                <a:latin typeface="Calibri"/>
              </a:rPr>
              <a:t>Sleep Hygiene: Build the Routine</a:t>
            </a:r>
          </a:p>
        </p:txBody>
      </p:sp>
      <p:sp>
        <p:nvSpPr>
          <p:cNvPr id="4" name="Rounded Rectangle 3"/>
          <p:cNvSpPr/>
          <p:nvPr/>
        </p:nvSpPr>
        <p:spPr>
          <a:xfrm>
            <a:off x="640080" y="1783080"/>
            <a:ext cx="10881360" cy="12801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914400" y="2130552"/>
            <a:ext cx="566928" cy="566928"/>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2200" b="1">
                <a:solidFill>
                  <a:srgbClr val="FFFFFF"/>
                </a:solidFill>
                <a:latin typeface="Calibri"/>
              </a:rPr>
              <a:t>1</a:t>
            </a:r>
          </a:p>
        </p:txBody>
      </p:sp>
      <p:sp>
        <p:nvSpPr>
          <p:cNvPr id="6" name="TextBox 5"/>
          <p:cNvSpPr txBox="1"/>
          <p:nvPr/>
        </p:nvSpPr>
        <p:spPr>
          <a:xfrm>
            <a:off x="1783080" y="1965960"/>
            <a:ext cx="9509760" cy="960120"/>
          </a:xfrm>
          <a:prstGeom prst="rect">
            <a:avLst/>
          </a:prstGeom>
          <a:noFill/>
        </p:spPr>
        <p:txBody>
          <a:bodyPr wrap="square" lIns="0" rIns="0" tIns="0" bIns="0" anchor="ctr">
            <a:spAutoFit/>
          </a:bodyPr>
          <a:lstStyle/>
          <a:p>
            <a:pPr algn="l">
              <a:lnSpc>
                <a:spcPct val="104000"/>
              </a:lnSpc>
              <a:spcBef>
                <a:spcPts val="0"/>
              </a:spcBef>
              <a:spcAft>
                <a:spcPts val="300"/>
              </a:spcAft>
            </a:pPr>
            <a:r>
              <a:rPr sz="1700" b="1" i="0">
                <a:solidFill>
                  <a:srgbClr val="1F3A5F"/>
                </a:solidFill>
                <a:latin typeface="Calibri"/>
              </a:rPr>
              <a:t>Reserve the bed for sleep</a:t>
            </a:r>
          </a:p>
          <a:p>
            <a:pPr algn="l">
              <a:lnSpc>
                <a:spcPct val="104000"/>
              </a:lnSpc>
              <a:spcBef>
                <a:spcPts val="0"/>
              </a:spcBef>
              <a:spcAft>
                <a:spcPts val="300"/>
              </a:spcAft>
            </a:pPr>
            <a:r>
              <a:rPr sz="1400" b="0" i="0">
                <a:solidFill>
                  <a:srgbClr val="262A2E"/>
                </a:solidFill>
                <a:latin typeface="Georgia"/>
              </a:rPr>
              <a:t>Not work, scrolling, or worrying. If you can't sleep after ~20 minutes, get up, do something calm and dim, and return when sleepy.</a:t>
            </a:r>
          </a:p>
        </p:txBody>
      </p:sp>
      <p:sp>
        <p:nvSpPr>
          <p:cNvPr id="7" name="Rounded Rectangle 6"/>
          <p:cNvSpPr/>
          <p:nvPr/>
        </p:nvSpPr>
        <p:spPr>
          <a:xfrm>
            <a:off x="640080" y="3227832"/>
            <a:ext cx="10881360" cy="12801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Oval 7"/>
          <p:cNvSpPr/>
          <p:nvPr/>
        </p:nvSpPr>
        <p:spPr>
          <a:xfrm>
            <a:off x="914400" y="3575304"/>
            <a:ext cx="566928" cy="566928"/>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2200" b="1">
                <a:solidFill>
                  <a:srgbClr val="FFFFFF"/>
                </a:solidFill>
                <a:latin typeface="Calibri"/>
              </a:rPr>
              <a:t>2</a:t>
            </a:r>
          </a:p>
        </p:txBody>
      </p:sp>
      <p:sp>
        <p:nvSpPr>
          <p:cNvPr id="9" name="TextBox 8"/>
          <p:cNvSpPr txBox="1"/>
          <p:nvPr/>
        </p:nvSpPr>
        <p:spPr>
          <a:xfrm>
            <a:off x="1783080" y="3410712"/>
            <a:ext cx="9509760" cy="960120"/>
          </a:xfrm>
          <a:prstGeom prst="rect">
            <a:avLst/>
          </a:prstGeom>
          <a:noFill/>
        </p:spPr>
        <p:txBody>
          <a:bodyPr wrap="square" lIns="0" rIns="0" tIns="0" bIns="0" anchor="ctr">
            <a:spAutoFit/>
          </a:bodyPr>
          <a:lstStyle/>
          <a:p>
            <a:pPr algn="l">
              <a:lnSpc>
                <a:spcPct val="104000"/>
              </a:lnSpc>
              <a:spcBef>
                <a:spcPts val="0"/>
              </a:spcBef>
              <a:spcAft>
                <a:spcPts val="300"/>
              </a:spcAft>
            </a:pPr>
            <a:r>
              <a:rPr sz="1700" b="1" i="0">
                <a:solidFill>
                  <a:srgbClr val="1F3A5F"/>
                </a:solidFill>
                <a:latin typeface="Calibri"/>
              </a:rPr>
              <a:t>Move your body daily</a:t>
            </a:r>
          </a:p>
          <a:p>
            <a:pPr algn="l">
              <a:lnSpc>
                <a:spcPct val="104000"/>
              </a:lnSpc>
              <a:spcBef>
                <a:spcPts val="0"/>
              </a:spcBef>
              <a:spcAft>
                <a:spcPts val="300"/>
              </a:spcAft>
            </a:pPr>
            <a:r>
              <a:rPr sz="1400" b="0" i="0">
                <a:solidFill>
                  <a:srgbClr val="262A2E"/>
                </a:solidFill>
                <a:latin typeface="Georgia"/>
              </a:rPr>
              <a:t>Regular exercise deepens sleep — just avoid vigorous workouts in the last 1–2 hours before bed.</a:t>
            </a:r>
          </a:p>
        </p:txBody>
      </p:sp>
      <p:sp>
        <p:nvSpPr>
          <p:cNvPr id="10" name="Rounded Rectangle 9"/>
          <p:cNvSpPr/>
          <p:nvPr/>
        </p:nvSpPr>
        <p:spPr>
          <a:xfrm>
            <a:off x="640080" y="4672584"/>
            <a:ext cx="10881360" cy="12801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914400" y="5020056"/>
            <a:ext cx="566928" cy="566928"/>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wrap="none"/>
          <a:lstStyle/>
          <a:p>
            <a:pPr algn="ctr"/>
            <a:r>
              <a:rPr sz="2200" b="1">
                <a:solidFill>
                  <a:srgbClr val="FFFFFF"/>
                </a:solidFill>
                <a:latin typeface="Calibri"/>
              </a:rPr>
              <a:t>3</a:t>
            </a:r>
          </a:p>
        </p:txBody>
      </p:sp>
      <p:sp>
        <p:nvSpPr>
          <p:cNvPr id="12" name="TextBox 11"/>
          <p:cNvSpPr txBox="1"/>
          <p:nvPr/>
        </p:nvSpPr>
        <p:spPr>
          <a:xfrm>
            <a:off x="1783080" y="4855464"/>
            <a:ext cx="9509760" cy="960120"/>
          </a:xfrm>
          <a:prstGeom prst="rect">
            <a:avLst/>
          </a:prstGeom>
          <a:noFill/>
        </p:spPr>
        <p:txBody>
          <a:bodyPr wrap="square" lIns="0" rIns="0" tIns="0" bIns="0" anchor="ctr">
            <a:spAutoFit/>
          </a:bodyPr>
          <a:lstStyle/>
          <a:p>
            <a:pPr algn="l">
              <a:lnSpc>
                <a:spcPct val="104000"/>
              </a:lnSpc>
              <a:spcBef>
                <a:spcPts val="0"/>
              </a:spcBef>
              <a:spcAft>
                <a:spcPts val="300"/>
              </a:spcAft>
            </a:pPr>
            <a:r>
              <a:rPr sz="1700" b="1" i="0">
                <a:solidFill>
                  <a:srgbClr val="1F3A5F"/>
                </a:solidFill>
                <a:latin typeface="Calibri"/>
              </a:rPr>
              <a:t>Build a wind-down ritual</a:t>
            </a:r>
          </a:p>
          <a:p>
            <a:pPr algn="l">
              <a:lnSpc>
                <a:spcPct val="104000"/>
              </a:lnSpc>
              <a:spcBef>
                <a:spcPts val="0"/>
              </a:spcBef>
              <a:spcAft>
                <a:spcPts val="300"/>
              </a:spcAft>
            </a:pPr>
            <a:r>
              <a:rPr sz="1400" b="0" i="0">
                <a:solidFill>
                  <a:srgbClr val="262A2E"/>
                </a:solidFill>
                <a:latin typeface="Georgia"/>
              </a:rPr>
              <a:t>A consistent, calming routine — reading, prayer, gentle stretching, a warm shower — cues your body that sleep is coming.</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881360" cy="32004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3E6B9E"/>
                </a:solidFill>
                <a:latin typeface="Calibri"/>
              </a:rPr>
              <a:t>WHAT'S NORMAL — AND WHAT ISN'T</a:t>
            </a:r>
          </a:p>
        </p:txBody>
      </p:sp>
      <p:sp>
        <p:nvSpPr>
          <p:cNvPr id="3" name="TextBox 2"/>
          <p:cNvSpPr txBox="1"/>
          <p:nvPr/>
        </p:nvSpPr>
        <p:spPr>
          <a:xfrm>
            <a:off x="640080" y="713232"/>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1F3A5F"/>
                </a:solidFill>
                <a:latin typeface="Calibri"/>
              </a:rPr>
              <a:t>How Sleep Changes With Age</a:t>
            </a:r>
          </a:p>
        </p:txBody>
      </p:sp>
      <p:sp>
        <p:nvSpPr>
          <p:cNvPr id="4" name="Rounded Rectangle 3"/>
          <p:cNvSpPr/>
          <p:nvPr/>
        </p:nvSpPr>
        <p:spPr>
          <a:xfrm>
            <a:off x="640080" y="1828800"/>
            <a:ext cx="3931920" cy="329184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68680" y="2468880"/>
            <a:ext cx="3474720" cy="2194560"/>
          </a:xfrm>
          <a:prstGeom prst="rect">
            <a:avLst/>
          </a:prstGeom>
          <a:noFill/>
        </p:spPr>
        <p:txBody>
          <a:bodyPr wrap="square" lIns="0" rIns="0" tIns="0" bIns="0" anchor="t">
            <a:spAutoFit/>
          </a:bodyPr>
          <a:lstStyle/>
          <a:p>
            <a:pPr algn="ctr">
              <a:lnSpc>
                <a:spcPct val="105000"/>
              </a:lnSpc>
              <a:spcBef>
                <a:spcPts val="0"/>
              </a:spcBef>
              <a:spcAft>
                <a:spcPts val="600"/>
              </a:spcAft>
            </a:pPr>
            <a:r>
              <a:rPr sz="6000" b="1" i="0">
                <a:solidFill>
                  <a:srgbClr val="1F3A5F"/>
                </a:solidFill>
                <a:latin typeface="Calibri"/>
              </a:rPr>
              <a:t>~2%</a:t>
            </a:r>
          </a:p>
          <a:p>
            <a:pPr algn="ctr">
              <a:lnSpc>
                <a:spcPct val="105000"/>
              </a:lnSpc>
              <a:spcBef>
                <a:spcPts val="0"/>
              </a:spcBef>
              <a:spcAft>
                <a:spcPts val="600"/>
              </a:spcAft>
            </a:pPr>
            <a:r>
              <a:rPr sz="1400" b="0" i="0">
                <a:solidFill>
                  <a:srgbClr val="262A2E"/>
                </a:solidFill>
                <a:latin typeface="Georgia"/>
              </a:rPr>
              <a:t>decline in deep sleep per decade, roughly ages 20–60</a:t>
            </a:r>
          </a:p>
        </p:txBody>
      </p:sp>
      <p:sp>
        <p:nvSpPr>
          <p:cNvPr id="6" name="TextBox 5"/>
          <p:cNvSpPr txBox="1"/>
          <p:nvPr/>
        </p:nvSpPr>
        <p:spPr>
          <a:xfrm>
            <a:off x="4937760" y="1965960"/>
            <a:ext cx="6583680" cy="3657600"/>
          </a:xfrm>
          <a:prstGeom prst="rect">
            <a:avLst/>
          </a:prstGeom>
          <a:noFill/>
        </p:spPr>
        <p:txBody>
          <a:bodyPr wrap="square" lIns="0" rIns="0" tIns="0" bIns="0" anchor="t">
            <a:spAutoFit/>
          </a:bodyPr>
          <a:lstStyle/>
          <a:p>
            <a:pPr algn="l">
              <a:lnSpc>
                <a:spcPct val="112000"/>
              </a:lnSpc>
              <a:spcBef>
                <a:spcPts val="0"/>
              </a:spcBef>
              <a:spcAft>
                <a:spcPts val="800"/>
              </a:spcAft>
            </a:pPr>
            <a:r>
              <a:rPr sz="1800" b="1" i="0">
                <a:solidFill>
                  <a:srgbClr val="1F3A5F"/>
                </a:solidFill>
                <a:latin typeface="Georgia"/>
              </a:rPr>
              <a:t>Lighter sleep with age is partly normal.</a:t>
            </a:r>
          </a:p>
          <a:p>
            <a:pPr algn="l">
              <a:lnSpc>
                <a:spcPct val="112000"/>
              </a:lnSpc>
              <a:spcBef>
                <a:spcPts val="0"/>
              </a:spcBef>
              <a:spcAft>
                <a:spcPts val="800"/>
              </a:spcAft>
            </a:pPr>
            <a:r>
              <a:rPr sz="1500" b="0" i="0">
                <a:solidFill>
                  <a:srgbClr val="262A2E"/>
                </a:solidFill>
                <a:latin typeface="Georgia"/>
              </a:rPr>
              <a:t>Deep sleep gradually decreases and lighter stages increase. Waking more easily is not, by itself, a sign something is wrong.</a:t>
            </a:r>
          </a:p>
          <a:p>
            <a:pPr algn="l">
              <a:lnSpc>
                <a:spcPct val="112000"/>
              </a:lnSpc>
              <a:spcBef>
                <a:spcPts val="0"/>
              </a:spcBef>
              <a:spcAft>
                <a:spcPts val="800"/>
              </a:spcAft>
            </a:pPr>
            <a:r>
              <a:rPr sz="800" b="0" i="0">
                <a:solidFill>
                  <a:srgbClr val="262A2E"/>
                </a:solidFill>
                <a:latin typeface="Georgia"/>
              </a:rPr>
              <a:t> </a:t>
            </a:r>
          </a:p>
          <a:p>
            <a:pPr algn="l">
              <a:lnSpc>
                <a:spcPct val="112000"/>
              </a:lnSpc>
              <a:spcBef>
                <a:spcPts val="0"/>
              </a:spcBef>
              <a:spcAft>
                <a:spcPts val="800"/>
              </a:spcAft>
            </a:pPr>
            <a:r>
              <a:rPr sz="1800" b="1" i="0">
                <a:solidFill>
                  <a:srgbClr val="1F3A5F"/>
                </a:solidFill>
                <a:latin typeface="Georgia"/>
              </a:rPr>
              <a:t>But poor sleep is not something to simply accept.</a:t>
            </a:r>
          </a:p>
          <a:p>
            <a:pPr algn="l">
              <a:lnSpc>
                <a:spcPct val="112000"/>
              </a:lnSpc>
              <a:spcBef>
                <a:spcPts val="0"/>
              </a:spcBef>
              <a:spcAft>
                <a:spcPts val="800"/>
              </a:spcAft>
            </a:pPr>
            <a:r>
              <a:rPr sz="1500" b="0" i="0">
                <a:solidFill>
                  <a:srgbClr val="262A2E"/>
                </a:solidFill>
                <a:latin typeface="Georgia"/>
              </a:rPr>
              <a:t>Exhaustion, insomnia, and unrefreshing sleep are not inevitable parts of aging — they're treatable. Age explains some change; it doesn't excuse suffering.</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881360" cy="32004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3E6B9E"/>
                </a:solidFill>
                <a:latin typeface="Calibri"/>
              </a:rPr>
              <a:t>SIGNS WORTH A CONVERSATION</a:t>
            </a:r>
          </a:p>
        </p:txBody>
      </p:sp>
      <p:sp>
        <p:nvSpPr>
          <p:cNvPr id="3" name="TextBox 2"/>
          <p:cNvSpPr txBox="1"/>
          <p:nvPr/>
        </p:nvSpPr>
        <p:spPr>
          <a:xfrm>
            <a:off x="640080" y="713232"/>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1F3A5F"/>
                </a:solidFill>
                <a:latin typeface="Calibri"/>
              </a:rPr>
              <a:t>When to Talk to a Provider</a:t>
            </a:r>
          </a:p>
        </p:txBody>
      </p:sp>
      <p:sp>
        <p:nvSpPr>
          <p:cNvPr id="4" name="Rounded Rectangle 3"/>
          <p:cNvSpPr/>
          <p:nvPr/>
        </p:nvSpPr>
        <p:spPr>
          <a:xfrm>
            <a:off x="640080" y="1783080"/>
            <a:ext cx="10881360" cy="10515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914400" y="2121408"/>
            <a:ext cx="201168" cy="201168"/>
          </a:xfrm>
          <a:prstGeom prst="ellipse">
            <a:avLst/>
          </a:prstGeom>
          <a:solidFill>
            <a:srgbClr val="3E6B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325880" y="1929384"/>
            <a:ext cx="9875520" cy="777240"/>
          </a:xfrm>
          <a:prstGeom prst="rect">
            <a:avLst/>
          </a:prstGeom>
          <a:noFill/>
        </p:spPr>
        <p:txBody>
          <a:bodyPr wrap="square" lIns="0" rIns="0" tIns="0" bIns="0" anchor="ctr">
            <a:spAutoFit/>
          </a:bodyPr>
          <a:lstStyle/>
          <a:p>
            <a:pPr algn="l">
              <a:lnSpc>
                <a:spcPct val="103000"/>
              </a:lnSpc>
              <a:spcBef>
                <a:spcPts val="0"/>
              </a:spcBef>
              <a:spcAft>
                <a:spcPts val="0"/>
              </a:spcAft>
            </a:pPr>
            <a:r>
              <a:rPr sz="1600" b="1" i="0">
                <a:solidFill>
                  <a:srgbClr val="1F3A5F"/>
                </a:solidFill>
                <a:latin typeface="Calibri"/>
              </a:rPr>
              <a:t>Persistent insomnia  —  </a:t>
            </a:r>
            <a:r>
              <a:rPr sz="1400" b="0" i="0">
                <a:solidFill>
                  <a:srgbClr val="262A2E"/>
                </a:solidFill>
                <a:latin typeface="Georgia"/>
              </a:rPr>
              <a:t>Trouble falling or staying asleep for more than a few weeks, despite good habits.</a:t>
            </a:r>
          </a:p>
        </p:txBody>
      </p:sp>
      <p:sp>
        <p:nvSpPr>
          <p:cNvPr id="7" name="Rounded Rectangle 6"/>
          <p:cNvSpPr/>
          <p:nvPr/>
        </p:nvSpPr>
        <p:spPr>
          <a:xfrm>
            <a:off x="640080" y="2999232"/>
            <a:ext cx="10881360" cy="10515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Oval 7"/>
          <p:cNvSpPr/>
          <p:nvPr/>
        </p:nvSpPr>
        <p:spPr>
          <a:xfrm>
            <a:off x="914400" y="3337560"/>
            <a:ext cx="201168" cy="201168"/>
          </a:xfrm>
          <a:prstGeom prst="ellipse">
            <a:avLst/>
          </a:prstGeom>
          <a:solidFill>
            <a:srgbClr val="3E6B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325880" y="3145536"/>
            <a:ext cx="9875520" cy="777240"/>
          </a:xfrm>
          <a:prstGeom prst="rect">
            <a:avLst/>
          </a:prstGeom>
          <a:noFill/>
        </p:spPr>
        <p:txBody>
          <a:bodyPr wrap="square" lIns="0" rIns="0" tIns="0" bIns="0" anchor="ctr">
            <a:spAutoFit/>
          </a:bodyPr>
          <a:lstStyle/>
          <a:p>
            <a:pPr algn="l">
              <a:lnSpc>
                <a:spcPct val="103000"/>
              </a:lnSpc>
              <a:spcBef>
                <a:spcPts val="0"/>
              </a:spcBef>
              <a:spcAft>
                <a:spcPts val="0"/>
              </a:spcAft>
            </a:pPr>
            <a:r>
              <a:rPr sz="1600" b="1" i="0">
                <a:solidFill>
                  <a:srgbClr val="1F3A5F"/>
                </a:solidFill>
                <a:latin typeface="Calibri"/>
              </a:rPr>
              <a:t>Loud snoring or gasping awake  —  </a:t>
            </a:r>
            <a:r>
              <a:rPr sz="1400" b="0" i="0">
                <a:solidFill>
                  <a:srgbClr val="262A2E"/>
                </a:solidFill>
                <a:latin typeface="Georgia"/>
              </a:rPr>
              <a:t>Possible sleep apnea — common, serious, and very treatable.</a:t>
            </a:r>
          </a:p>
        </p:txBody>
      </p:sp>
      <p:sp>
        <p:nvSpPr>
          <p:cNvPr id="10" name="Rounded Rectangle 9"/>
          <p:cNvSpPr/>
          <p:nvPr/>
        </p:nvSpPr>
        <p:spPr>
          <a:xfrm>
            <a:off x="640080" y="4215384"/>
            <a:ext cx="10881360" cy="10515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914400" y="4553712"/>
            <a:ext cx="201168" cy="201168"/>
          </a:xfrm>
          <a:prstGeom prst="ellipse">
            <a:avLst/>
          </a:prstGeom>
          <a:solidFill>
            <a:srgbClr val="3E6B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325880" y="4361688"/>
            <a:ext cx="9875520" cy="777240"/>
          </a:xfrm>
          <a:prstGeom prst="rect">
            <a:avLst/>
          </a:prstGeom>
          <a:noFill/>
        </p:spPr>
        <p:txBody>
          <a:bodyPr wrap="square" lIns="0" rIns="0" tIns="0" bIns="0" anchor="ctr">
            <a:spAutoFit/>
          </a:bodyPr>
          <a:lstStyle/>
          <a:p>
            <a:pPr algn="l">
              <a:lnSpc>
                <a:spcPct val="103000"/>
              </a:lnSpc>
              <a:spcBef>
                <a:spcPts val="0"/>
              </a:spcBef>
              <a:spcAft>
                <a:spcPts val="0"/>
              </a:spcAft>
            </a:pPr>
            <a:r>
              <a:rPr sz="1600" b="1" i="0">
                <a:solidFill>
                  <a:srgbClr val="1F3A5F"/>
                </a:solidFill>
                <a:latin typeface="Calibri"/>
              </a:rPr>
              <a:t>Exhausted despite enough hours  —  </a:t>
            </a:r>
            <a:r>
              <a:rPr sz="1400" b="0" i="0">
                <a:solidFill>
                  <a:srgbClr val="262A2E"/>
                </a:solidFill>
                <a:latin typeface="Georgia"/>
              </a:rPr>
              <a:t>Quantity isn't the problem; quality or an underlying issue may be.</a:t>
            </a:r>
          </a:p>
        </p:txBody>
      </p:sp>
      <p:sp>
        <p:nvSpPr>
          <p:cNvPr id="13" name="TextBox 12"/>
          <p:cNvSpPr txBox="1"/>
          <p:nvPr/>
        </p:nvSpPr>
        <p:spPr>
          <a:xfrm>
            <a:off x="640080" y="5431536"/>
            <a:ext cx="10881360" cy="640080"/>
          </a:xfrm>
          <a:prstGeom prst="rect">
            <a:avLst/>
          </a:prstGeom>
          <a:noFill/>
        </p:spPr>
        <p:txBody>
          <a:bodyPr wrap="square" lIns="0" rIns="0" tIns="0" bIns="0" anchor="t">
            <a:spAutoFit/>
          </a:bodyPr>
          <a:lstStyle/>
          <a:p>
            <a:pPr algn="l">
              <a:lnSpc>
                <a:spcPct val="105000"/>
              </a:lnSpc>
              <a:spcBef>
                <a:spcPts val="0"/>
              </a:spcBef>
              <a:spcAft>
                <a:spcPts val="0"/>
              </a:spcAft>
            </a:pPr>
            <a:r>
              <a:rPr sz="1450" b="1" i="1">
                <a:solidFill>
                  <a:srgbClr val="3E6B9E"/>
                </a:solidFill>
                <a:latin typeface="Georgia"/>
              </a:rPr>
              <a:t>Untreated sleep problems both worsen and mimic psychiatric conditions. Sleep is often where mental health treatment should begin.</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F3A5F"/>
        </a:solidFill>
        <a:effectLst/>
      </p:bgPr>
    </p:bg>
    <p:spTree>
      <p:nvGrpSpPr>
        <p:cNvPr id="1" name=""/>
        <p:cNvGrpSpPr/>
        <p:nvPr/>
      </p:nvGrpSpPr>
      <p:grpSpPr/>
      <p:sp>
        <p:nvSpPr>
          <p:cNvPr id="2" name="TextBox 1"/>
          <p:cNvSpPr txBox="1"/>
          <p:nvPr/>
        </p:nvSpPr>
        <p:spPr>
          <a:xfrm>
            <a:off x="640080" y="502920"/>
            <a:ext cx="10881360" cy="36576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EAF0F6"/>
                </a:solidFill>
                <a:latin typeface="Calibri"/>
              </a:rPr>
              <a:t>A SIMPLE START</a:t>
            </a:r>
          </a:p>
        </p:txBody>
      </p:sp>
      <p:sp>
        <p:nvSpPr>
          <p:cNvPr id="3" name="TextBox 2"/>
          <p:cNvSpPr txBox="1"/>
          <p:nvPr/>
        </p:nvSpPr>
        <p:spPr>
          <a:xfrm>
            <a:off x="640080" y="868680"/>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400" b="1" i="0">
                <a:solidFill>
                  <a:srgbClr val="FFFFFF"/>
                </a:solidFill>
                <a:latin typeface="Calibri"/>
              </a:rPr>
              <a:t>Your First Week</a:t>
            </a:r>
          </a:p>
        </p:txBody>
      </p:sp>
      <p:sp>
        <p:nvSpPr>
          <p:cNvPr id="4" name="Oval 3"/>
          <p:cNvSpPr/>
          <p:nvPr/>
        </p:nvSpPr>
        <p:spPr>
          <a:xfrm>
            <a:off x="822960" y="1874519"/>
            <a:ext cx="603504" cy="603504"/>
          </a:xfrm>
          <a:prstGeom prst="ellipse">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a:solidFill>
                  <a:srgbClr val="1F3A5F"/>
                </a:solidFill>
                <a:latin typeface="Calibri"/>
              </a:rPr>
              <a:t>1</a:t>
            </a:r>
          </a:p>
        </p:txBody>
      </p:sp>
      <p:sp>
        <p:nvSpPr>
          <p:cNvPr id="5" name="TextBox 4"/>
          <p:cNvSpPr txBox="1"/>
          <p:nvPr/>
        </p:nvSpPr>
        <p:spPr>
          <a:xfrm>
            <a:off x="1645920" y="1892807"/>
            <a:ext cx="9692640" cy="640080"/>
          </a:xfrm>
          <a:prstGeom prst="rect">
            <a:avLst/>
          </a:prstGeom>
          <a:noFill/>
        </p:spPr>
        <p:txBody>
          <a:bodyPr wrap="square" lIns="0" rIns="0" tIns="0" bIns="0" anchor="ctr">
            <a:spAutoFit/>
          </a:bodyPr>
          <a:lstStyle/>
          <a:p>
            <a:pPr algn="l">
              <a:lnSpc>
                <a:spcPct val="100000"/>
              </a:lnSpc>
              <a:spcBef>
                <a:spcPts val="0"/>
              </a:spcBef>
              <a:spcAft>
                <a:spcPts val="0"/>
              </a:spcAft>
            </a:pPr>
            <a:r>
              <a:rPr sz="1800" b="1" i="0">
                <a:solidFill>
                  <a:srgbClr val="FFFFFF"/>
                </a:solidFill>
                <a:latin typeface="Calibri"/>
              </a:rPr>
              <a:t>Pick a fixed wake time  </a:t>
            </a:r>
            <a:r>
              <a:rPr sz="1500" b="0" i="0">
                <a:solidFill>
                  <a:srgbClr val="EAF0F6"/>
                </a:solidFill>
                <a:latin typeface="Georgia"/>
              </a:rPr>
              <a:t>— and hold it every day — even weekends.</a:t>
            </a:r>
          </a:p>
        </p:txBody>
      </p:sp>
      <p:sp>
        <p:nvSpPr>
          <p:cNvPr id="6" name="Oval 5"/>
          <p:cNvSpPr/>
          <p:nvPr/>
        </p:nvSpPr>
        <p:spPr>
          <a:xfrm>
            <a:off x="822960" y="2715767"/>
            <a:ext cx="603504" cy="603504"/>
          </a:xfrm>
          <a:prstGeom prst="ellipse">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a:solidFill>
                  <a:srgbClr val="1F3A5F"/>
                </a:solidFill>
                <a:latin typeface="Calibri"/>
              </a:rPr>
              <a:t>2</a:t>
            </a:r>
          </a:p>
        </p:txBody>
      </p:sp>
      <p:sp>
        <p:nvSpPr>
          <p:cNvPr id="7" name="TextBox 6"/>
          <p:cNvSpPr txBox="1"/>
          <p:nvPr/>
        </p:nvSpPr>
        <p:spPr>
          <a:xfrm>
            <a:off x="1645920" y="2734055"/>
            <a:ext cx="9692640" cy="640080"/>
          </a:xfrm>
          <a:prstGeom prst="rect">
            <a:avLst/>
          </a:prstGeom>
          <a:noFill/>
        </p:spPr>
        <p:txBody>
          <a:bodyPr wrap="square" lIns="0" rIns="0" tIns="0" bIns="0" anchor="ctr">
            <a:spAutoFit/>
          </a:bodyPr>
          <a:lstStyle/>
          <a:p>
            <a:pPr algn="l">
              <a:lnSpc>
                <a:spcPct val="100000"/>
              </a:lnSpc>
              <a:spcBef>
                <a:spcPts val="0"/>
              </a:spcBef>
              <a:spcAft>
                <a:spcPts val="0"/>
              </a:spcAft>
            </a:pPr>
            <a:r>
              <a:rPr sz="1800" b="1" i="0">
                <a:solidFill>
                  <a:srgbClr val="FFFFFF"/>
                </a:solidFill>
                <a:latin typeface="Calibri"/>
              </a:rPr>
              <a:t>Get morning light  </a:t>
            </a:r>
            <a:r>
              <a:rPr sz="1500" b="0" i="0">
                <a:solidFill>
                  <a:srgbClr val="EAF0F6"/>
                </a:solidFill>
                <a:latin typeface="Georgia"/>
              </a:rPr>
              <a:t>— outside, within an hour of waking.</a:t>
            </a:r>
          </a:p>
        </p:txBody>
      </p:sp>
      <p:sp>
        <p:nvSpPr>
          <p:cNvPr id="8" name="Oval 7"/>
          <p:cNvSpPr/>
          <p:nvPr/>
        </p:nvSpPr>
        <p:spPr>
          <a:xfrm>
            <a:off x="822960" y="3557015"/>
            <a:ext cx="603504" cy="603504"/>
          </a:xfrm>
          <a:prstGeom prst="ellipse">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a:solidFill>
                  <a:srgbClr val="1F3A5F"/>
                </a:solidFill>
                <a:latin typeface="Calibri"/>
              </a:rPr>
              <a:t>3</a:t>
            </a:r>
          </a:p>
        </p:txBody>
      </p:sp>
      <p:sp>
        <p:nvSpPr>
          <p:cNvPr id="9" name="TextBox 8"/>
          <p:cNvSpPr txBox="1"/>
          <p:nvPr/>
        </p:nvSpPr>
        <p:spPr>
          <a:xfrm>
            <a:off x="1645920" y="3575303"/>
            <a:ext cx="9692640" cy="640080"/>
          </a:xfrm>
          <a:prstGeom prst="rect">
            <a:avLst/>
          </a:prstGeom>
          <a:noFill/>
        </p:spPr>
        <p:txBody>
          <a:bodyPr wrap="square" lIns="0" rIns="0" tIns="0" bIns="0" anchor="ctr">
            <a:spAutoFit/>
          </a:bodyPr>
          <a:lstStyle/>
          <a:p>
            <a:pPr algn="l">
              <a:lnSpc>
                <a:spcPct val="100000"/>
              </a:lnSpc>
              <a:spcBef>
                <a:spcPts val="0"/>
              </a:spcBef>
              <a:spcAft>
                <a:spcPts val="0"/>
              </a:spcAft>
            </a:pPr>
            <a:r>
              <a:rPr sz="1800" b="1" i="0">
                <a:solidFill>
                  <a:srgbClr val="FFFFFF"/>
                </a:solidFill>
                <a:latin typeface="Calibri"/>
              </a:rPr>
              <a:t>Caffeine curfew at noon  </a:t>
            </a:r>
            <a:r>
              <a:rPr sz="1500" b="0" i="0">
                <a:solidFill>
                  <a:srgbClr val="EAF0F6"/>
                </a:solidFill>
                <a:latin typeface="Georgia"/>
              </a:rPr>
              <a:t>— nothing caffeinated after lunch.</a:t>
            </a:r>
          </a:p>
        </p:txBody>
      </p:sp>
      <p:sp>
        <p:nvSpPr>
          <p:cNvPr id="10" name="Oval 9"/>
          <p:cNvSpPr/>
          <p:nvPr/>
        </p:nvSpPr>
        <p:spPr>
          <a:xfrm>
            <a:off x="822960" y="4398263"/>
            <a:ext cx="603504" cy="603504"/>
          </a:xfrm>
          <a:prstGeom prst="ellipse">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a:solidFill>
                  <a:srgbClr val="1F3A5F"/>
                </a:solidFill>
                <a:latin typeface="Calibri"/>
              </a:rPr>
              <a:t>4</a:t>
            </a:r>
          </a:p>
        </p:txBody>
      </p:sp>
      <p:sp>
        <p:nvSpPr>
          <p:cNvPr id="11" name="TextBox 10"/>
          <p:cNvSpPr txBox="1"/>
          <p:nvPr/>
        </p:nvSpPr>
        <p:spPr>
          <a:xfrm>
            <a:off x="1645920" y="4416551"/>
            <a:ext cx="9692640" cy="640080"/>
          </a:xfrm>
          <a:prstGeom prst="rect">
            <a:avLst/>
          </a:prstGeom>
          <a:noFill/>
        </p:spPr>
        <p:txBody>
          <a:bodyPr wrap="square" lIns="0" rIns="0" tIns="0" bIns="0" anchor="ctr">
            <a:spAutoFit/>
          </a:bodyPr>
          <a:lstStyle/>
          <a:p>
            <a:pPr algn="l">
              <a:lnSpc>
                <a:spcPct val="100000"/>
              </a:lnSpc>
              <a:spcBef>
                <a:spcPts val="0"/>
              </a:spcBef>
              <a:spcAft>
                <a:spcPts val="0"/>
              </a:spcAft>
            </a:pPr>
            <a:r>
              <a:rPr sz="1800" b="1" i="0">
                <a:solidFill>
                  <a:srgbClr val="FFFFFF"/>
                </a:solidFill>
                <a:latin typeface="Calibri"/>
              </a:rPr>
              <a:t>Screens off 30 minutes before bed  </a:t>
            </a:r>
            <a:r>
              <a:rPr sz="1500" b="0" i="0">
                <a:solidFill>
                  <a:srgbClr val="EAF0F6"/>
                </a:solidFill>
                <a:latin typeface="Georgia"/>
              </a:rPr>
              <a:t>— dim the lights as you wind down.</a:t>
            </a:r>
          </a:p>
        </p:txBody>
      </p:sp>
      <p:sp>
        <p:nvSpPr>
          <p:cNvPr id="12" name="Oval 11"/>
          <p:cNvSpPr/>
          <p:nvPr/>
        </p:nvSpPr>
        <p:spPr>
          <a:xfrm>
            <a:off x="822960" y="5239511"/>
            <a:ext cx="603504" cy="603504"/>
          </a:xfrm>
          <a:prstGeom prst="ellipse">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a:solidFill>
                  <a:srgbClr val="1F3A5F"/>
                </a:solidFill>
                <a:latin typeface="Calibri"/>
              </a:rPr>
              <a:t>5</a:t>
            </a:r>
          </a:p>
        </p:txBody>
      </p:sp>
      <p:sp>
        <p:nvSpPr>
          <p:cNvPr id="13" name="TextBox 12"/>
          <p:cNvSpPr txBox="1"/>
          <p:nvPr/>
        </p:nvSpPr>
        <p:spPr>
          <a:xfrm>
            <a:off x="1645920" y="5257799"/>
            <a:ext cx="9692640" cy="640080"/>
          </a:xfrm>
          <a:prstGeom prst="rect">
            <a:avLst/>
          </a:prstGeom>
          <a:noFill/>
        </p:spPr>
        <p:txBody>
          <a:bodyPr wrap="square" lIns="0" rIns="0" tIns="0" bIns="0" anchor="ctr">
            <a:spAutoFit/>
          </a:bodyPr>
          <a:lstStyle/>
          <a:p>
            <a:pPr algn="l">
              <a:lnSpc>
                <a:spcPct val="100000"/>
              </a:lnSpc>
              <a:spcBef>
                <a:spcPts val="0"/>
              </a:spcBef>
              <a:spcAft>
                <a:spcPts val="0"/>
              </a:spcAft>
            </a:pPr>
            <a:r>
              <a:rPr sz="1800" b="1" i="0">
                <a:solidFill>
                  <a:srgbClr val="FFFFFF"/>
                </a:solidFill>
                <a:latin typeface="Calibri"/>
              </a:rPr>
              <a:t>Same calming ritual nightly  </a:t>
            </a:r>
            <a:r>
              <a:rPr sz="1500" b="0" i="0">
                <a:solidFill>
                  <a:srgbClr val="EAF0F6"/>
                </a:solidFill>
                <a:latin typeface="Georgia"/>
              </a:rPr>
              <a:t>— reading, prayer, stretching, a warm shower.</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1F3A5F"/>
        </a:solidFill>
        <a:effectLst/>
      </p:bgPr>
    </p:bg>
    <p:spTree>
      <p:nvGrpSpPr>
        <p:cNvPr id="1" name=""/>
        <p:cNvGrpSpPr/>
        <p:nvPr/>
      </p:nvGrpSpPr>
      <p:grpSpPr/>
      <p:sp>
        <p:nvSpPr>
          <p:cNvPr id="2" name="TextBox 1"/>
          <p:cNvSpPr txBox="1"/>
          <p:nvPr/>
        </p:nvSpPr>
        <p:spPr>
          <a:xfrm>
            <a:off x="822960" y="1463040"/>
            <a:ext cx="10515600" cy="1280160"/>
          </a:xfrm>
          <a:prstGeom prst="rect">
            <a:avLst/>
          </a:prstGeom>
          <a:noFill/>
        </p:spPr>
        <p:txBody>
          <a:bodyPr wrap="square" lIns="0" rIns="0" tIns="0" bIns="0" anchor="t">
            <a:spAutoFit/>
          </a:bodyPr>
          <a:lstStyle/>
          <a:p>
            <a:pPr algn="l">
              <a:lnSpc>
                <a:spcPct val="100000"/>
              </a:lnSpc>
              <a:spcBef>
                <a:spcPts val="0"/>
              </a:spcBef>
              <a:spcAft>
                <a:spcPts val="0"/>
              </a:spcAft>
            </a:pPr>
            <a:r>
              <a:rPr sz="4000" b="1" i="0">
                <a:solidFill>
                  <a:srgbClr val="FFFFFF"/>
                </a:solidFill>
                <a:latin typeface="Calibri"/>
              </a:rPr>
              <a:t>Sleep Is Where Healing Begins</a:t>
            </a:r>
          </a:p>
        </p:txBody>
      </p:sp>
      <p:sp>
        <p:nvSpPr>
          <p:cNvPr id="3" name="TextBox 2"/>
          <p:cNvSpPr txBox="1"/>
          <p:nvPr/>
        </p:nvSpPr>
        <p:spPr>
          <a:xfrm>
            <a:off x="868680" y="2743200"/>
            <a:ext cx="10058400" cy="1280160"/>
          </a:xfrm>
          <a:prstGeom prst="rect">
            <a:avLst/>
          </a:prstGeom>
          <a:noFill/>
        </p:spPr>
        <p:txBody>
          <a:bodyPr wrap="square" lIns="0" rIns="0" tIns="0" bIns="0" anchor="t">
            <a:spAutoFit/>
          </a:bodyPr>
          <a:lstStyle/>
          <a:p>
            <a:pPr algn="l">
              <a:lnSpc>
                <a:spcPct val="115000"/>
              </a:lnSpc>
              <a:spcBef>
                <a:spcPts val="0"/>
              </a:spcBef>
              <a:spcAft>
                <a:spcPts val="0"/>
              </a:spcAft>
            </a:pPr>
            <a:r>
              <a:rPr sz="1700" b="0" i="1">
                <a:solidFill>
                  <a:srgbClr val="EAF0F6"/>
                </a:solidFill>
                <a:latin typeface="Georgia"/>
              </a:rPr>
              <a:t>If you've done everything right and still aren't yourself, the conversation may just have been too narrow. I'd be honored to have a better one with you.</a:t>
            </a:r>
          </a:p>
        </p:txBody>
      </p:sp>
      <p:sp>
        <p:nvSpPr>
          <p:cNvPr id="4" name="Rounded Rectangle 3"/>
          <p:cNvSpPr/>
          <p:nvPr/>
        </p:nvSpPr>
        <p:spPr>
          <a:xfrm>
            <a:off x="822960" y="4297680"/>
            <a:ext cx="10515600" cy="137160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97280" y="4526280"/>
            <a:ext cx="10058400" cy="1005840"/>
          </a:xfrm>
          <a:prstGeom prst="rect">
            <a:avLst/>
          </a:prstGeom>
          <a:noFill/>
        </p:spPr>
        <p:txBody>
          <a:bodyPr wrap="square" lIns="0" rIns="0" tIns="0" bIns="0" anchor="t">
            <a:spAutoFit/>
          </a:bodyPr>
          <a:lstStyle/>
          <a:p>
            <a:pPr algn="ctr">
              <a:lnSpc>
                <a:spcPct val="108000"/>
              </a:lnSpc>
              <a:spcBef>
                <a:spcPts val="0"/>
              </a:spcBef>
              <a:spcAft>
                <a:spcPts val="400"/>
              </a:spcAft>
            </a:pPr>
            <a:r>
              <a:rPr sz="1500" b="1" i="0">
                <a:solidFill>
                  <a:srgbClr val="1F3A5F"/>
                </a:solidFill>
                <a:latin typeface="Calibri"/>
              </a:rPr>
              <a:t>Book psychiatric care (insurance, via Headway)  ·  or a Functional Medicine consultation</a:t>
            </a:r>
          </a:p>
          <a:p>
            <a:pPr algn="ctr">
              <a:lnSpc>
                <a:spcPct val="108000"/>
              </a:lnSpc>
              <a:spcBef>
                <a:spcPts val="0"/>
              </a:spcBef>
              <a:spcAft>
                <a:spcPts val="400"/>
              </a:spcAft>
            </a:pPr>
            <a:r>
              <a:rPr sz="1400" b="0" i="0">
                <a:solidFill>
                  <a:srgbClr val="262A2E"/>
                </a:solidFill>
                <a:latin typeface="Georgia"/>
              </a:rPr>
              <a:t>integrativemindbodypsychiatry.com   ·   Telehealth across Utah &amp; Idaho</a:t>
            </a:r>
          </a:p>
          <a:p>
            <a:pPr algn="ctr">
              <a:lnSpc>
                <a:spcPct val="108000"/>
              </a:lnSpc>
              <a:spcBef>
                <a:spcPts val="0"/>
              </a:spcBef>
              <a:spcAft>
                <a:spcPts val="400"/>
              </a:spcAft>
            </a:pPr>
            <a:r>
              <a:rPr sz="1300" b="1" i="0">
                <a:solidFill>
                  <a:srgbClr val="1F3A5F"/>
                </a:solidFill>
                <a:latin typeface="Georgia"/>
              </a:rPr>
              <a:t>Beth Makar, RN, Dual-MSN, PMHNP-BC</a:t>
            </a:r>
          </a:p>
        </p:txBody>
      </p:sp>
      <p:sp>
        <p:nvSpPr>
          <p:cNvPr id="6" name="TextBox 5"/>
          <p:cNvSpPr txBox="1"/>
          <p:nvPr/>
        </p:nvSpPr>
        <p:spPr>
          <a:xfrm>
            <a:off x="822960" y="5943600"/>
            <a:ext cx="10515600" cy="548640"/>
          </a:xfrm>
          <a:prstGeom prst="rect">
            <a:avLst/>
          </a:prstGeom>
          <a:noFill/>
        </p:spPr>
        <p:txBody>
          <a:bodyPr wrap="square" lIns="0" rIns="0" tIns="0" bIns="0" anchor="t">
            <a:spAutoFit/>
          </a:bodyPr>
          <a:lstStyle/>
          <a:p>
            <a:pPr algn="ctr">
              <a:lnSpc>
                <a:spcPct val="100000"/>
              </a:lnSpc>
              <a:spcBef>
                <a:spcPts val="0"/>
              </a:spcBef>
              <a:spcAft>
                <a:spcPts val="0"/>
              </a:spcAft>
            </a:pPr>
            <a:r>
              <a:rPr sz="1200" b="0" i="1">
                <a:solidFill>
                  <a:srgbClr val="EAF0F6"/>
                </a:solidFill>
                <a:latin typeface="Georgia"/>
              </a:rPr>
              <a:t>Educational only · Not medical advice · In crisis, call or text 988</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502920"/>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1F3A5F"/>
                </a:solidFill>
                <a:latin typeface="Calibri"/>
              </a:rPr>
              <a:t>Sources &amp; Further Reading</a:t>
            </a:r>
          </a:p>
        </p:txBody>
      </p:sp>
      <p:sp>
        <p:nvSpPr>
          <p:cNvPr id="3" name="TextBox 2"/>
          <p:cNvSpPr txBox="1"/>
          <p:nvPr/>
        </p:nvSpPr>
        <p:spPr>
          <a:xfrm>
            <a:off x="640080" y="1463040"/>
            <a:ext cx="10881360" cy="4572000"/>
          </a:xfrm>
          <a:prstGeom prst="rect">
            <a:avLst/>
          </a:prstGeom>
          <a:noFill/>
        </p:spPr>
        <p:txBody>
          <a:bodyPr wrap="square" lIns="0" rIns="0" tIns="0" bIns="0" anchor="t">
            <a:spAutoFit/>
          </a:bodyPr>
          <a:lstStyle/>
          <a:p>
            <a:pPr algn="l">
              <a:lnSpc>
                <a:spcPct val="108000"/>
              </a:lnSpc>
              <a:spcBef>
                <a:spcPts val="0"/>
              </a:spcBef>
              <a:spcAft>
                <a:spcPts val="300"/>
              </a:spcAft>
            </a:pPr>
            <a:r>
              <a:rPr sz="1400" b="1" i="0">
                <a:solidFill>
                  <a:srgbClr val="1F3A5F"/>
                </a:solidFill>
                <a:latin typeface="Calibri"/>
              </a:rPr>
              <a:t>Sleep architecture &amp; stage percentages</a:t>
            </a:r>
          </a:p>
          <a:p>
            <a:pPr algn="l">
              <a:lnSpc>
                <a:spcPct val="108000"/>
              </a:lnSpc>
              <a:spcBef>
                <a:spcPts val="0"/>
              </a:spcBef>
              <a:spcAft>
                <a:spcPts val="300"/>
              </a:spcAft>
            </a:pPr>
            <a:r>
              <a:rPr sz="1300" b="0" i="0">
                <a:solidFill>
                  <a:srgbClr val="262A2E"/>
                </a:solidFill>
                <a:latin typeface="Georgia"/>
              </a:rPr>
              <a:t>StatPearls (NCBI Bookshelf), "Physiology, Sleep Stages."</a:t>
            </a:r>
          </a:p>
          <a:p>
            <a:pPr algn="l">
              <a:lnSpc>
                <a:spcPct val="108000"/>
              </a:lnSpc>
              <a:spcBef>
                <a:spcPts val="0"/>
              </a:spcBef>
              <a:spcAft>
                <a:spcPts val="300"/>
              </a:spcAft>
            </a:pPr>
            <a:r>
              <a:rPr sz="600" b="0" i="0">
                <a:solidFill>
                  <a:srgbClr val="262A2E"/>
                </a:solidFill>
                <a:latin typeface="Georgia"/>
              </a:rPr>
              <a:t> </a:t>
            </a:r>
          </a:p>
          <a:p>
            <a:pPr algn="l">
              <a:lnSpc>
                <a:spcPct val="108000"/>
              </a:lnSpc>
              <a:spcBef>
                <a:spcPts val="0"/>
              </a:spcBef>
              <a:spcAft>
                <a:spcPts val="300"/>
              </a:spcAft>
            </a:pPr>
            <a:r>
              <a:rPr sz="1400" b="1" i="0">
                <a:solidFill>
                  <a:srgbClr val="1F3A5F"/>
                </a:solidFill>
                <a:latin typeface="Calibri"/>
              </a:rPr>
              <a:t>Glymphatic clearance during sleep</a:t>
            </a:r>
          </a:p>
          <a:p>
            <a:pPr algn="l">
              <a:lnSpc>
                <a:spcPct val="108000"/>
              </a:lnSpc>
              <a:spcBef>
                <a:spcPts val="0"/>
              </a:spcBef>
              <a:spcAft>
                <a:spcPts val="300"/>
              </a:spcAft>
            </a:pPr>
            <a:r>
              <a:rPr sz="1300" b="0" i="0">
                <a:solidFill>
                  <a:srgbClr val="262A2E"/>
                </a:solidFill>
                <a:latin typeface="Georgia"/>
              </a:rPr>
              <a:t>Cell (2024), "Norepinephrine-mediated slow vasomotion drives glymphatic clearance during sleep."</a:t>
            </a:r>
          </a:p>
          <a:p>
            <a:pPr algn="l">
              <a:lnSpc>
                <a:spcPct val="108000"/>
              </a:lnSpc>
              <a:spcBef>
                <a:spcPts val="0"/>
              </a:spcBef>
              <a:spcAft>
                <a:spcPts val="300"/>
              </a:spcAft>
            </a:pPr>
            <a:r>
              <a:rPr sz="600" b="0" i="0">
                <a:solidFill>
                  <a:srgbClr val="262A2E"/>
                </a:solidFill>
                <a:latin typeface="Georgia"/>
              </a:rPr>
              <a:t> </a:t>
            </a:r>
          </a:p>
          <a:p>
            <a:pPr algn="l">
              <a:lnSpc>
                <a:spcPct val="108000"/>
              </a:lnSpc>
              <a:spcBef>
                <a:spcPts val="0"/>
              </a:spcBef>
              <a:spcAft>
                <a:spcPts val="300"/>
              </a:spcAft>
            </a:pPr>
            <a:r>
              <a:rPr sz="1400" b="1" i="0">
                <a:solidFill>
                  <a:srgbClr val="1F3A5F"/>
                </a:solidFill>
                <a:latin typeface="Calibri"/>
              </a:rPr>
              <a:t>Two-process model of sleep regulation</a:t>
            </a:r>
          </a:p>
          <a:p>
            <a:pPr algn="l">
              <a:lnSpc>
                <a:spcPct val="108000"/>
              </a:lnSpc>
              <a:spcBef>
                <a:spcPts val="0"/>
              </a:spcBef>
              <a:spcAft>
                <a:spcPts val="300"/>
              </a:spcAft>
            </a:pPr>
            <a:r>
              <a:rPr sz="1300" b="0" i="0">
                <a:solidFill>
                  <a:srgbClr val="262A2E"/>
                </a:solidFill>
                <a:latin typeface="Georgia"/>
              </a:rPr>
              <a:t>npj Biological Timing and Sleep (2025); Borbély two-process model (reappraisal).</a:t>
            </a:r>
          </a:p>
          <a:p>
            <a:pPr algn="l">
              <a:lnSpc>
                <a:spcPct val="108000"/>
              </a:lnSpc>
              <a:spcBef>
                <a:spcPts val="0"/>
              </a:spcBef>
              <a:spcAft>
                <a:spcPts val="300"/>
              </a:spcAft>
            </a:pPr>
            <a:r>
              <a:rPr sz="600" b="0" i="0">
                <a:solidFill>
                  <a:srgbClr val="262A2E"/>
                </a:solidFill>
                <a:latin typeface="Georgia"/>
              </a:rPr>
              <a:t> </a:t>
            </a:r>
          </a:p>
          <a:p>
            <a:pPr algn="l">
              <a:lnSpc>
                <a:spcPct val="108000"/>
              </a:lnSpc>
              <a:spcBef>
                <a:spcPts val="0"/>
              </a:spcBef>
              <a:spcAft>
                <a:spcPts val="300"/>
              </a:spcAft>
            </a:pPr>
            <a:r>
              <a:rPr sz="1400" b="1" i="0">
                <a:solidFill>
                  <a:srgbClr val="1F3A5F"/>
                </a:solidFill>
                <a:latin typeface="Calibri"/>
              </a:rPr>
              <a:t>Sleep hygiene &amp; circadian guidance</a:t>
            </a:r>
          </a:p>
          <a:p>
            <a:pPr algn="l">
              <a:lnSpc>
                <a:spcPct val="108000"/>
              </a:lnSpc>
              <a:spcBef>
                <a:spcPts val="0"/>
              </a:spcBef>
              <a:spcAft>
                <a:spcPts val="300"/>
              </a:spcAft>
            </a:pPr>
            <a:r>
              <a:rPr sz="1300" b="0" i="0">
                <a:solidFill>
                  <a:srgbClr val="262A2E"/>
                </a:solidFill>
                <a:latin typeface="Georgia"/>
              </a:rPr>
              <a:t>American Academy of Sleep Medicine (AASM) patient resources; circadian / light-exposure literature (PubMed, 2023–2025).</a:t>
            </a:r>
          </a:p>
        </p:txBody>
      </p:sp>
      <p:sp>
        <p:nvSpPr>
          <p:cNvPr id="4" name="TextBox 3"/>
          <p:cNvSpPr txBox="1"/>
          <p:nvPr/>
        </p:nvSpPr>
        <p:spPr>
          <a:xfrm>
            <a:off x="640080" y="6126480"/>
            <a:ext cx="10881360" cy="457200"/>
          </a:xfrm>
          <a:prstGeom prst="rect">
            <a:avLst/>
          </a:prstGeom>
          <a:noFill/>
        </p:spPr>
        <p:txBody>
          <a:bodyPr wrap="square" lIns="0" rIns="0" tIns="0" bIns="0" anchor="t">
            <a:spAutoFit/>
          </a:bodyPr>
          <a:lstStyle/>
          <a:p>
            <a:pPr algn="l">
              <a:lnSpc>
                <a:spcPct val="100000"/>
              </a:lnSpc>
              <a:spcBef>
                <a:spcPts val="0"/>
              </a:spcBef>
              <a:spcAft>
                <a:spcPts val="0"/>
              </a:spcAft>
            </a:pPr>
            <a:r>
              <a:rPr sz="1100" b="0" i="1">
                <a:solidFill>
                  <a:srgbClr val="5C5C5C"/>
                </a:solidFill>
                <a:latin typeface="Georgia"/>
              </a:rPr>
              <a:t>Prepared for patient education. This material is informational and not a substitute for individualized care.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881360" cy="32004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3E6B9E"/>
                </a:solidFill>
                <a:latin typeface="Calibri"/>
              </a:rPr>
              <a:t>WHERE HEALING BEGINS</a:t>
            </a:r>
          </a:p>
        </p:txBody>
      </p:sp>
      <p:sp>
        <p:nvSpPr>
          <p:cNvPr id="3" name="TextBox 2"/>
          <p:cNvSpPr txBox="1"/>
          <p:nvPr/>
        </p:nvSpPr>
        <p:spPr>
          <a:xfrm>
            <a:off x="640080" y="713232"/>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1F3A5F"/>
                </a:solidFill>
                <a:latin typeface="Calibri"/>
              </a:rPr>
              <a:t>Why This Matters</a:t>
            </a:r>
          </a:p>
        </p:txBody>
      </p:sp>
      <p:sp>
        <p:nvSpPr>
          <p:cNvPr id="4" name="TextBox 3"/>
          <p:cNvSpPr txBox="1"/>
          <p:nvPr/>
        </p:nvSpPr>
        <p:spPr>
          <a:xfrm>
            <a:off x="640080" y="1645920"/>
            <a:ext cx="6400800" cy="4114800"/>
          </a:xfrm>
          <a:prstGeom prst="rect">
            <a:avLst/>
          </a:prstGeom>
          <a:noFill/>
        </p:spPr>
        <p:txBody>
          <a:bodyPr wrap="square" lIns="0" rIns="0" tIns="0" bIns="0" anchor="t">
            <a:spAutoFit/>
          </a:bodyPr>
          <a:lstStyle/>
          <a:p>
            <a:pPr algn="l">
              <a:lnSpc>
                <a:spcPct val="105000"/>
              </a:lnSpc>
              <a:spcBef>
                <a:spcPts val="0"/>
              </a:spcBef>
              <a:spcAft>
                <a:spcPts val="1000"/>
              </a:spcAft>
            </a:pPr>
            <a:r>
              <a:rPr sz="2200" b="1" i="0">
                <a:solidFill>
                  <a:srgbClr val="1F3A5F"/>
                </a:solidFill>
                <a:latin typeface="Calibri"/>
              </a:rPr>
              <a:t>Sleep is not downtime.</a:t>
            </a:r>
          </a:p>
          <a:p>
            <a:pPr algn="l">
              <a:lnSpc>
                <a:spcPct val="105000"/>
              </a:lnSpc>
              <a:spcBef>
                <a:spcPts val="0"/>
              </a:spcBef>
              <a:spcAft>
                <a:spcPts val="1000"/>
              </a:spcAft>
            </a:pPr>
            <a:r>
              <a:rPr sz="1600" b="0" i="0">
                <a:solidFill>
                  <a:srgbClr val="262A2E"/>
                </a:solidFill>
                <a:latin typeface="Georgia"/>
              </a:rPr>
              <a:t>It is one of the most active, restorative things your body and brain do all day — clearing waste, consolidating memory, regulating mood, and repairing tissue.</a:t>
            </a:r>
          </a:p>
          <a:p>
            <a:pPr algn="l">
              <a:lnSpc>
                <a:spcPct val="105000"/>
              </a:lnSpc>
              <a:spcBef>
                <a:spcPts val="0"/>
              </a:spcBef>
              <a:spcAft>
                <a:spcPts val="1000"/>
              </a:spcAft>
            </a:pPr>
            <a:r>
              <a:rPr sz="800" b="0" i="0">
                <a:solidFill>
                  <a:srgbClr val="262A2E"/>
                </a:solidFill>
                <a:latin typeface="Georgia"/>
              </a:rPr>
              <a:t> </a:t>
            </a:r>
          </a:p>
          <a:p>
            <a:pPr algn="l">
              <a:lnSpc>
                <a:spcPct val="105000"/>
              </a:lnSpc>
              <a:spcBef>
                <a:spcPts val="0"/>
              </a:spcBef>
              <a:spcAft>
                <a:spcPts val="1000"/>
              </a:spcAft>
            </a:pPr>
            <a:r>
              <a:rPr sz="1600" b="1" i="0">
                <a:solidFill>
                  <a:srgbClr val="262A2E"/>
                </a:solidFill>
                <a:latin typeface="Georgia"/>
              </a:rPr>
              <a:t>When sleep suffers, mental health almost always suffers with it.</a:t>
            </a:r>
          </a:p>
          <a:p>
            <a:pPr algn="l">
              <a:lnSpc>
                <a:spcPct val="105000"/>
              </a:lnSpc>
              <a:spcBef>
                <a:spcPts val="0"/>
              </a:spcBef>
              <a:spcAft>
                <a:spcPts val="1000"/>
              </a:spcAft>
            </a:pPr>
            <a:r>
              <a:rPr sz="1600" b="0" i="0">
                <a:solidFill>
                  <a:srgbClr val="262A2E"/>
                </a:solidFill>
                <a:latin typeface="Georgia"/>
              </a:rPr>
              <a:t>That's why, in my practice, sleep is often where treatment begins — not where it ends.</a:t>
            </a:r>
          </a:p>
        </p:txBody>
      </p:sp>
      <p:sp>
        <p:nvSpPr>
          <p:cNvPr id="5" name="Rounded Rectangle 4"/>
          <p:cNvSpPr/>
          <p:nvPr/>
        </p:nvSpPr>
        <p:spPr>
          <a:xfrm>
            <a:off x="7498079" y="1737360"/>
            <a:ext cx="4023360" cy="35661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772400" y="2103120"/>
            <a:ext cx="3474720" cy="2926080"/>
          </a:xfrm>
          <a:prstGeom prst="rect">
            <a:avLst/>
          </a:prstGeom>
          <a:noFill/>
        </p:spPr>
        <p:txBody>
          <a:bodyPr wrap="square" lIns="0" rIns="0" tIns="0" bIns="0" anchor="t">
            <a:spAutoFit/>
          </a:bodyPr>
          <a:lstStyle/>
          <a:p>
            <a:pPr algn="l">
              <a:lnSpc>
                <a:spcPct val="110000"/>
              </a:lnSpc>
              <a:spcBef>
                <a:spcPts val="0"/>
              </a:spcBef>
              <a:spcAft>
                <a:spcPts val="1000"/>
              </a:spcAft>
            </a:pPr>
            <a:r>
              <a:rPr sz="1500" b="1" i="0">
                <a:solidFill>
                  <a:srgbClr val="1F3A5F"/>
                </a:solidFill>
                <a:latin typeface="Calibri"/>
              </a:rPr>
              <a:t>Tonight you'll learn:</a:t>
            </a:r>
          </a:p>
          <a:p>
            <a:pPr algn="l">
              <a:lnSpc>
                <a:spcPct val="110000"/>
              </a:lnSpc>
              <a:spcBef>
                <a:spcPts val="0"/>
              </a:spcBef>
              <a:spcAft>
                <a:spcPts val="1000"/>
              </a:spcAft>
            </a:pPr>
            <a:r>
              <a:rPr sz="1400" b="0" i="0">
                <a:solidFill>
                  <a:srgbClr val="262A2E"/>
                </a:solidFill>
                <a:latin typeface="Georgia"/>
              </a:rPr>
              <a:t>•  What happens while you sleep</a:t>
            </a:r>
          </a:p>
          <a:p>
            <a:pPr algn="l">
              <a:lnSpc>
                <a:spcPct val="110000"/>
              </a:lnSpc>
              <a:spcBef>
                <a:spcPts val="0"/>
              </a:spcBef>
              <a:spcAft>
                <a:spcPts val="1000"/>
              </a:spcAft>
            </a:pPr>
            <a:r>
              <a:rPr sz="1400" b="0" i="0">
                <a:solidFill>
                  <a:srgbClr val="262A2E"/>
                </a:solidFill>
                <a:latin typeface="Georgia"/>
              </a:rPr>
              <a:t>•  Why deep sleep cleans the brain</a:t>
            </a:r>
          </a:p>
          <a:p>
            <a:pPr algn="l">
              <a:lnSpc>
                <a:spcPct val="110000"/>
              </a:lnSpc>
              <a:spcBef>
                <a:spcPts val="0"/>
              </a:spcBef>
              <a:spcAft>
                <a:spcPts val="1000"/>
              </a:spcAft>
            </a:pPr>
            <a:r>
              <a:rPr sz="1400" b="0" i="0">
                <a:solidFill>
                  <a:srgbClr val="262A2E"/>
                </a:solidFill>
                <a:latin typeface="Georgia"/>
              </a:rPr>
              <a:t>•  What controls when you feel sleepy</a:t>
            </a:r>
          </a:p>
          <a:p>
            <a:pPr algn="l">
              <a:lnSpc>
                <a:spcPct val="110000"/>
              </a:lnSpc>
              <a:spcBef>
                <a:spcPts val="0"/>
              </a:spcBef>
              <a:spcAft>
                <a:spcPts val="1000"/>
              </a:spcAft>
            </a:pPr>
            <a:r>
              <a:rPr sz="1400" b="0" i="0">
                <a:solidFill>
                  <a:srgbClr val="262A2E"/>
                </a:solidFill>
                <a:latin typeface="Georgia"/>
              </a:rPr>
              <a:t>•  The habits that protect your sleep</a:t>
            </a:r>
          </a:p>
          <a:p>
            <a:pPr algn="l">
              <a:lnSpc>
                <a:spcPct val="110000"/>
              </a:lnSpc>
              <a:spcBef>
                <a:spcPts val="0"/>
              </a:spcBef>
              <a:spcAft>
                <a:spcPts val="1000"/>
              </a:spcAft>
            </a:pPr>
            <a:r>
              <a:rPr sz="1400" b="0" i="0">
                <a:solidFill>
                  <a:srgbClr val="262A2E"/>
                </a:solidFill>
                <a:latin typeface="Georgia"/>
              </a:rPr>
              <a:t>•  A simple plan for your first week</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881360" cy="32004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3E6B9E"/>
                </a:solidFill>
                <a:latin typeface="Calibri"/>
              </a:rPr>
              <a:t>THE SHAPE OF A NIGHT</a:t>
            </a:r>
          </a:p>
        </p:txBody>
      </p:sp>
      <p:sp>
        <p:nvSpPr>
          <p:cNvPr id="3" name="TextBox 2"/>
          <p:cNvSpPr txBox="1"/>
          <p:nvPr/>
        </p:nvSpPr>
        <p:spPr>
          <a:xfrm>
            <a:off x="640080" y="713232"/>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1F3A5F"/>
                </a:solidFill>
                <a:latin typeface="Calibri"/>
              </a:rPr>
              <a:t>Sleep Is Not One Thing</a:t>
            </a:r>
          </a:p>
        </p:txBody>
      </p:sp>
      <p:sp>
        <p:nvSpPr>
          <p:cNvPr id="4" name="TextBox 3"/>
          <p:cNvSpPr txBox="1"/>
          <p:nvPr/>
        </p:nvSpPr>
        <p:spPr>
          <a:xfrm>
            <a:off x="640080" y="1691640"/>
            <a:ext cx="10881360" cy="1188720"/>
          </a:xfrm>
          <a:prstGeom prst="rect">
            <a:avLst/>
          </a:prstGeom>
          <a:noFill/>
        </p:spPr>
        <p:txBody>
          <a:bodyPr wrap="square" lIns="0" rIns="0" tIns="0" bIns="0" anchor="t">
            <a:spAutoFit/>
          </a:bodyPr>
          <a:lstStyle/>
          <a:p>
            <a:pPr algn="l">
              <a:lnSpc>
                <a:spcPct val="110000"/>
              </a:lnSpc>
              <a:spcBef>
                <a:spcPts val="0"/>
              </a:spcBef>
              <a:spcAft>
                <a:spcPts val="0"/>
              </a:spcAft>
            </a:pPr>
            <a:r>
              <a:rPr sz="1700" b="0" i="0">
                <a:solidFill>
                  <a:srgbClr val="262A2E"/>
                </a:solidFill>
                <a:latin typeface="Georgia"/>
              </a:rPr>
              <a:t>You don't sleep at one steady depth. You move through repeating </a:t>
            </a:r>
            <a:r>
              <a:rPr sz="1700" b="1" i="0">
                <a:solidFill>
                  <a:srgbClr val="1F3A5F"/>
                </a:solidFill>
                <a:latin typeface="Georgia"/>
              </a:rPr>
              <a:t>cycles of about 90 to 110 minutes</a:t>
            </a:r>
            <a:r>
              <a:rPr sz="1700" b="0" i="0">
                <a:solidFill>
                  <a:srgbClr val="262A2E"/>
                </a:solidFill>
                <a:latin typeface="Georgia"/>
              </a:rPr>
              <a:t>, four to five times a night.</a:t>
            </a:r>
          </a:p>
        </p:txBody>
      </p:sp>
      <p:sp>
        <p:nvSpPr>
          <p:cNvPr id="5" name="Rounded Rectangle 4"/>
          <p:cNvSpPr/>
          <p:nvPr/>
        </p:nvSpPr>
        <p:spPr>
          <a:xfrm>
            <a:off x="640080" y="2926080"/>
            <a:ext cx="5212080" cy="246888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4400" y="3246120"/>
            <a:ext cx="4663440" cy="1920240"/>
          </a:xfrm>
          <a:prstGeom prst="rect">
            <a:avLst/>
          </a:prstGeom>
          <a:noFill/>
        </p:spPr>
        <p:txBody>
          <a:bodyPr wrap="square" lIns="0" rIns="0" tIns="0" bIns="0" anchor="t">
            <a:spAutoFit/>
          </a:bodyPr>
          <a:lstStyle/>
          <a:p>
            <a:pPr algn="l">
              <a:lnSpc>
                <a:spcPct val="105000"/>
              </a:lnSpc>
              <a:spcBef>
                <a:spcPts val="0"/>
              </a:spcBef>
              <a:spcAft>
                <a:spcPts val="600"/>
              </a:spcAft>
            </a:pPr>
            <a:r>
              <a:rPr sz="1500" b="1" i="0">
                <a:solidFill>
                  <a:srgbClr val="3E6B9E"/>
                </a:solidFill>
                <a:latin typeface="Calibri"/>
              </a:rPr>
              <a:t>Early night</a:t>
            </a:r>
          </a:p>
          <a:p>
            <a:pPr algn="l">
              <a:lnSpc>
                <a:spcPct val="105000"/>
              </a:lnSpc>
              <a:spcBef>
                <a:spcPts val="0"/>
              </a:spcBef>
              <a:spcAft>
                <a:spcPts val="600"/>
              </a:spcAft>
            </a:pPr>
            <a:r>
              <a:rPr sz="2600" b="1" i="0">
                <a:solidFill>
                  <a:srgbClr val="1F3A5F"/>
                </a:solidFill>
                <a:latin typeface="Calibri"/>
              </a:rPr>
              <a:t>Deep sleep</a:t>
            </a:r>
          </a:p>
          <a:p>
            <a:pPr algn="l">
              <a:lnSpc>
                <a:spcPct val="105000"/>
              </a:lnSpc>
              <a:spcBef>
                <a:spcPts val="0"/>
              </a:spcBef>
              <a:spcAft>
                <a:spcPts val="600"/>
              </a:spcAft>
            </a:pPr>
            <a:r>
              <a:rPr sz="1400" b="0" i="0">
                <a:solidFill>
                  <a:srgbClr val="262A2E"/>
                </a:solidFill>
                <a:latin typeface="Georgia"/>
              </a:rPr>
              <a:t>dominates the first cycles — your body's physical repair window.</a:t>
            </a:r>
          </a:p>
        </p:txBody>
      </p:sp>
      <p:sp>
        <p:nvSpPr>
          <p:cNvPr id="7" name="Rounded Rectangle 6"/>
          <p:cNvSpPr/>
          <p:nvPr/>
        </p:nvSpPr>
        <p:spPr>
          <a:xfrm>
            <a:off x="6309360" y="2926080"/>
            <a:ext cx="5212080" cy="246888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583680" y="3246120"/>
            <a:ext cx="4663440" cy="1920240"/>
          </a:xfrm>
          <a:prstGeom prst="rect">
            <a:avLst/>
          </a:prstGeom>
          <a:noFill/>
        </p:spPr>
        <p:txBody>
          <a:bodyPr wrap="square" lIns="0" rIns="0" tIns="0" bIns="0" anchor="t">
            <a:spAutoFit/>
          </a:bodyPr>
          <a:lstStyle/>
          <a:p>
            <a:pPr algn="l">
              <a:lnSpc>
                <a:spcPct val="105000"/>
              </a:lnSpc>
              <a:spcBef>
                <a:spcPts val="0"/>
              </a:spcBef>
              <a:spcAft>
                <a:spcPts val="600"/>
              </a:spcAft>
            </a:pPr>
            <a:r>
              <a:rPr sz="1500" b="1" i="0">
                <a:solidFill>
                  <a:srgbClr val="3E6B9E"/>
                </a:solidFill>
                <a:latin typeface="Calibri"/>
              </a:rPr>
              <a:t>Late night / toward morning</a:t>
            </a:r>
          </a:p>
          <a:p>
            <a:pPr algn="l">
              <a:lnSpc>
                <a:spcPct val="105000"/>
              </a:lnSpc>
              <a:spcBef>
                <a:spcPts val="0"/>
              </a:spcBef>
              <a:spcAft>
                <a:spcPts val="600"/>
              </a:spcAft>
            </a:pPr>
            <a:r>
              <a:rPr sz="2600" b="1" i="0">
                <a:solidFill>
                  <a:srgbClr val="1F3A5F"/>
                </a:solidFill>
                <a:latin typeface="Calibri"/>
              </a:rPr>
              <a:t>REM (dream) sleep</a:t>
            </a:r>
          </a:p>
          <a:p>
            <a:pPr algn="l">
              <a:lnSpc>
                <a:spcPct val="105000"/>
              </a:lnSpc>
              <a:spcBef>
                <a:spcPts val="0"/>
              </a:spcBef>
              <a:spcAft>
                <a:spcPts val="600"/>
              </a:spcAft>
            </a:pPr>
            <a:r>
              <a:rPr sz="1400" b="0" i="0">
                <a:solidFill>
                  <a:srgbClr val="262A2E"/>
                </a:solidFill>
                <a:latin typeface="Georgia"/>
              </a:rPr>
              <a:t>dominates the later cycles — the mind's processing window.</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881360" cy="32004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3E6B9E"/>
                </a:solidFill>
                <a:latin typeface="Calibri"/>
              </a:rPr>
              <a:t>FOUR STATES, ONE NIGHT</a:t>
            </a:r>
          </a:p>
        </p:txBody>
      </p:sp>
      <p:sp>
        <p:nvSpPr>
          <p:cNvPr id="3" name="TextBox 2"/>
          <p:cNvSpPr txBox="1"/>
          <p:nvPr/>
        </p:nvSpPr>
        <p:spPr>
          <a:xfrm>
            <a:off x="640080" y="713232"/>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1F3A5F"/>
                </a:solidFill>
                <a:latin typeface="Calibri"/>
              </a:rPr>
              <a:t>The Stages of Sleep</a:t>
            </a:r>
          </a:p>
        </p:txBody>
      </p:sp>
      <p:sp>
        <p:nvSpPr>
          <p:cNvPr id="4" name="Rounded Rectangle 3"/>
          <p:cNvSpPr/>
          <p:nvPr/>
        </p:nvSpPr>
        <p:spPr>
          <a:xfrm>
            <a:off x="640080" y="1600200"/>
            <a:ext cx="10881360" cy="73152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68680" y="1691640"/>
            <a:ext cx="3017520" cy="566928"/>
          </a:xfrm>
          <a:prstGeom prst="rect">
            <a:avLst/>
          </a:prstGeom>
          <a:noFill/>
        </p:spPr>
        <p:txBody>
          <a:bodyPr wrap="square" lIns="0" rIns="0" tIns="0" bIns="0" anchor="ctr">
            <a:spAutoFit/>
          </a:bodyPr>
          <a:lstStyle/>
          <a:p>
            <a:pPr algn="l">
              <a:lnSpc>
                <a:spcPct val="100000"/>
              </a:lnSpc>
              <a:spcBef>
                <a:spcPts val="0"/>
              </a:spcBef>
              <a:spcAft>
                <a:spcPts val="0"/>
              </a:spcAft>
            </a:pPr>
            <a:r>
              <a:rPr sz="1500" b="1" i="0">
                <a:solidFill>
                  <a:srgbClr val="1F3A5F"/>
                </a:solidFill>
                <a:latin typeface="Calibri"/>
              </a:rPr>
              <a:t>Awake / drifting</a:t>
            </a:r>
          </a:p>
        </p:txBody>
      </p:sp>
      <p:sp>
        <p:nvSpPr>
          <p:cNvPr id="6" name="TextBox 5"/>
          <p:cNvSpPr txBox="1"/>
          <p:nvPr/>
        </p:nvSpPr>
        <p:spPr>
          <a:xfrm>
            <a:off x="3931920" y="1691640"/>
            <a:ext cx="1371600" cy="566928"/>
          </a:xfrm>
          <a:prstGeom prst="rect">
            <a:avLst/>
          </a:prstGeom>
          <a:noFill/>
        </p:spPr>
        <p:txBody>
          <a:bodyPr wrap="square" lIns="0" rIns="0" tIns="0" bIns="0" anchor="ctr">
            <a:spAutoFit/>
          </a:bodyPr>
          <a:lstStyle/>
          <a:p>
            <a:pPr algn="l">
              <a:lnSpc>
                <a:spcPct val="100000"/>
              </a:lnSpc>
              <a:spcBef>
                <a:spcPts val="0"/>
              </a:spcBef>
              <a:spcAft>
                <a:spcPts val="0"/>
              </a:spcAft>
            </a:pPr>
            <a:r>
              <a:rPr sz="1600" b="1" i="0">
                <a:solidFill>
                  <a:srgbClr val="3E6B9E"/>
                </a:solidFill>
                <a:latin typeface="Calibri"/>
              </a:rPr>
              <a:t>brief</a:t>
            </a:r>
          </a:p>
        </p:txBody>
      </p:sp>
      <p:sp>
        <p:nvSpPr>
          <p:cNvPr id="7" name="TextBox 6"/>
          <p:cNvSpPr txBox="1"/>
          <p:nvPr/>
        </p:nvSpPr>
        <p:spPr>
          <a:xfrm>
            <a:off x="5440680" y="1691640"/>
            <a:ext cx="5852160" cy="566928"/>
          </a:xfrm>
          <a:prstGeom prst="rect">
            <a:avLst/>
          </a:prstGeom>
          <a:noFill/>
        </p:spPr>
        <p:txBody>
          <a:bodyPr wrap="square" lIns="0" rIns="0" tIns="0" bIns="0" anchor="ctr">
            <a:spAutoFit/>
          </a:bodyPr>
          <a:lstStyle/>
          <a:p>
            <a:pPr algn="l">
              <a:lnSpc>
                <a:spcPct val="100000"/>
              </a:lnSpc>
              <a:spcBef>
                <a:spcPts val="0"/>
              </a:spcBef>
              <a:spcAft>
                <a:spcPts val="0"/>
              </a:spcAft>
            </a:pPr>
            <a:r>
              <a:rPr sz="1250" b="0" i="0">
                <a:solidFill>
                  <a:srgbClr val="262A2E"/>
                </a:solidFill>
                <a:latin typeface="Georgia"/>
              </a:rPr>
              <a:t>Short, normal awakenings between cycles — most are never remembered.</a:t>
            </a:r>
          </a:p>
        </p:txBody>
      </p:sp>
      <p:sp>
        <p:nvSpPr>
          <p:cNvPr id="8" name="Rounded Rectangle 7"/>
          <p:cNvSpPr/>
          <p:nvPr/>
        </p:nvSpPr>
        <p:spPr>
          <a:xfrm>
            <a:off x="640080" y="2441448"/>
            <a:ext cx="10881360" cy="731520"/>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532888"/>
            <a:ext cx="3017520" cy="566928"/>
          </a:xfrm>
          <a:prstGeom prst="rect">
            <a:avLst/>
          </a:prstGeom>
          <a:noFill/>
        </p:spPr>
        <p:txBody>
          <a:bodyPr wrap="square" lIns="0" rIns="0" tIns="0" bIns="0" anchor="ctr">
            <a:spAutoFit/>
          </a:bodyPr>
          <a:lstStyle/>
          <a:p>
            <a:pPr algn="l">
              <a:lnSpc>
                <a:spcPct val="100000"/>
              </a:lnSpc>
              <a:spcBef>
                <a:spcPts val="0"/>
              </a:spcBef>
              <a:spcAft>
                <a:spcPts val="0"/>
              </a:spcAft>
            </a:pPr>
            <a:r>
              <a:rPr sz="1500" b="1" i="0">
                <a:solidFill>
                  <a:srgbClr val="1F3A5F"/>
                </a:solidFill>
                <a:latin typeface="Calibri"/>
              </a:rPr>
              <a:t>N1 — Light (transition)</a:t>
            </a:r>
          </a:p>
        </p:txBody>
      </p:sp>
      <p:sp>
        <p:nvSpPr>
          <p:cNvPr id="10" name="TextBox 9"/>
          <p:cNvSpPr txBox="1"/>
          <p:nvPr/>
        </p:nvSpPr>
        <p:spPr>
          <a:xfrm>
            <a:off x="3931920" y="2532888"/>
            <a:ext cx="1371600" cy="566928"/>
          </a:xfrm>
          <a:prstGeom prst="rect">
            <a:avLst/>
          </a:prstGeom>
          <a:noFill/>
        </p:spPr>
        <p:txBody>
          <a:bodyPr wrap="square" lIns="0" rIns="0" tIns="0" bIns="0" anchor="ctr">
            <a:spAutoFit/>
          </a:bodyPr>
          <a:lstStyle/>
          <a:p>
            <a:pPr algn="l">
              <a:lnSpc>
                <a:spcPct val="100000"/>
              </a:lnSpc>
              <a:spcBef>
                <a:spcPts val="0"/>
              </a:spcBef>
              <a:spcAft>
                <a:spcPts val="0"/>
              </a:spcAft>
            </a:pPr>
            <a:r>
              <a:rPr sz="1600" b="1" i="0">
                <a:solidFill>
                  <a:srgbClr val="3E6B9E"/>
                </a:solidFill>
                <a:latin typeface="Calibri"/>
              </a:rPr>
              <a:t>~5%</a:t>
            </a:r>
          </a:p>
        </p:txBody>
      </p:sp>
      <p:sp>
        <p:nvSpPr>
          <p:cNvPr id="11" name="TextBox 10"/>
          <p:cNvSpPr txBox="1"/>
          <p:nvPr/>
        </p:nvSpPr>
        <p:spPr>
          <a:xfrm>
            <a:off x="5440680" y="2532888"/>
            <a:ext cx="5852160" cy="566928"/>
          </a:xfrm>
          <a:prstGeom prst="rect">
            <a:avLst/>
          </a:prstGeom>
          <a:noFill/>
        </p:spPr>
        <p:txBody>
          <a:bodyPr wrap="square" lIns="0" rIns="0" tIns="0" bIns="0" anchor="ctr">
            <a:spAutoFit/>
          </a:bodyPr>
          <a:lstStyle/>
          <a:p>
            <a:pPr algn="l">
              <a:lnSpc>
                <a:spcPct val="100000"/>
              </a:lnSpc>
              <a:spcBef>
                <a:spcPts val="0"/>
              </a:spcBef>
              <a:spcAft>
                <a:spcPts val="0"/>
              </a:spcAft>
            </a:pPr>
            <a:r>
              <a:rPr sz="1250" b="0" i="0">
                <a:solidFill>
                  <a:srgbClr val="262A2E"/>
                </a:solidFill>
                <a:latin typeface="Georgia"/>
              </a:rPr>
              <a:t>The doorway into sleep. Easily woken; muscles relax, breathing slows.</a:t>
            </a:r>
          </a:p>
        </p:txBody>
      </p:sp>
      <p:sp>
        <p:nvSpPr>
          <p:cNvPr id="12" name="Rounded Rectangle 11"/>
          <p:cNvSpPr/>
          <p:nvPr/>
        </p:nvSpPr>
        <p:spPr>
          <a:xfrm>
            <a:off x="640080" y="3282696"/>
            <a:ext cx="10881360" cy="73152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374136"/>
            <a:ext cx="3017520" cy="566928"/>
          </a:xfrm>
          <a:prstGeom prst="rect">
            <a:avLst/>
          </a:prstGeom>
          <a:noFill/>
        </p:spPr>
        <p:txBody>
          <a:bodyPr wrap="square" lIns="0" rIns="0" tIns="0" bIns="0" anchor="ctr">
            <a:spAutoFit/>
          </a:bodyPr>
          <a:lstStyle/>
          <a:p>
            <a:pPr algn="l">
              <a:lnSpc>
                <a:spcPct val="100000"/>
              </a:lnSpc>
              <a:spcBef>
                <a:spcPts val="0"/>
              </a:spcBef>
              <a:spcAft>
                <a:spcPts val="0"/>
              </a:spcAft>
            </a:pPr>
            <a:r>
              <a:rPr sz="1500" b="1" i="0">
                <a:solidFill>
                  <a:srgbClr val="1F3A5F"/>
                </a:solidFill>
                <a:latin typeface="Calibri"/>
              </a:rPr>
              <a:t>N2 — Light (stable)</a:t>
            </a:r>
          </a:p>
        </p:txBody>
      </p:sp>
      <p:sp>
        <p:nvSpPr>
          <p:cNvPr id="14" name="TextBox 13"/>
          <p:cNvSpPr txBox="1"/>
          <p:nvPr/>
        </p:nvSpPr>
        <p:spPr>
          <a:xfrm>
            <a:off x="3931920" y="3374136"/>
            <a:ext cx="1371600" cy="566928"/>
          </a:xfrm>
          <a:prstGeom prst="rect">
            <a:avLst/>
          </a:prstGeom>
          <a:noFill/>
        </p:spPr>
        <p:txBody>
          <a:bodyPr wrap="square" lIns="0" rIns="0" tIns="0" bIns="0" anchor="ctr">
            <a:spAutoFit/>
          </a:bodyPr>
          <a:lstStyle/>
          <a:p>
            <a:pPr algn="l">
              <a:lnSpc>
                <a:spcPct val="100000"/>
              </a:lnSpc>
              <a:spcBef>
                <a:spcPts val="0"/>
              </a:spcBef>
              <a:spcAft>
                <a:spcPts val="0"/>
              </a:spcAft>
            </a:pPr>
            <a:r>
              <a:rPr sz="1600" b="1" i="0">
                <a:solidFill>
                  <a:srgbClr val="3E6B9E"/>
                </a:solidFill>
                <a:latin typeface="Calibri"/>
              </a:rPr>
              <a:t>~45–55%</a:t>
            </a:r>
          </a:p>
        </p:txBody>
      </p:sp>
      <p:sp>
        <p:nvSpPr>
          <p:cNvPr id="15" name="TextBox 14"/>
          <p:cNvSpPr txBox="1"/>
          <p:nvPr/>
        </p:nvSpPr>
        <p:spPr>
          <a:xfrm>
            <a:off x="5440680" y="3374136"/>
            <a:ext cx="5852160" cy="566928"/>
          </a:xfrm>
          <a:prstGeom prst="rect">
            <a:avLst/>
          </a:prstGeom>
          <a:noFill/>
        </p:spPr>
        <p:txBody>
          <a:bodyPr wrap="square" lIns="0" rIns="0" tIns="0" bIns="0" anchor="ctr">
            <a:spAutoFit/>
          </a:bodyPr>
          <a:lstStyle/>
          <a:p>
            <a:pPr algn="l">
              <a:lnSpc>
                <a:spcPct val="100000"/>
              </a:lnSpc>
              <a:spcBef>
                <a:spcPts val="0"/>
              </a:spcBef>
              <a:spcAft>
                <a:spcPts val="0"/>
              </a:spcAft>
            </a:pPr>
            <a:r>
              <a:rPr sz="1250" b="0" i="0">
                <a:solidFill>
                  <a:srgbClr val="262A2E"/>
                </a:solidFill>
                <a:latin typeface="Georgia"/>
              </a:rPr>
              <a:t>The bulk of your night. 'Sleep spindles' help lock in memory and learning.</a:t>
            </a:r>
          </a:p>
        </p:txBody>
      </p:sp>
      <p:sp>
        <p:nvSpPr>
          <p:cNvPr id="16" name="Rounded Rectangle 15"/>
          <p:cNvSpPr/>
          <p:nvPr/>
        </p:nvSpPr>
        <p:spPr>
          <a:xfrm>
            <a:off x="640080" y="4123944"/>
            <a:ext cx="10881360" cy="731520"/>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68680" y="4215384"/>
            <a:ext cx="3017520" cy="566928"/>
          </a:xfrm>
          <a:prstGeom prst="rect">
            <a:avLst/>
          </a:prstGeom>
          <a:noFill/>
        </p:spPr>
        <p:txBody>
          <a:bodyPr wrap="square" lIns="0" rIns="0" tIns="0" bIns="0" anchor="ctr">
            <a:spAutoFit/>
          </a:bodyPr>
          <a:lstStyle/>
          <a:p>
            <a:pPr algn="l">
              <a:lnSpc>
                <a:spcPct val="100000"/>
              </a:lnSpc>
              <a:spcBef>
                <a:spcPts val="0"/>
              </a:spcBef>
              <a:spcAft>
                <a:spcPts val="0"/>
              </a:spcAft>
            </a:pPr>
            <a:r>
              <a:rPr sz="1500" b="1" i="0">
                <a:solidFill>
                  <a:srgbClr val="1F3A5F"/>
                </a:solidFill>
                <a:latin typeface="Calibri"/>
              </a:rPr>
              <a:t>N3 — Deep / slow-wave</a:t>
            </a:r>
          </a:p>
        </p:txBody>
      </p:sp>
      <p:sp>
        <p:nvSpPr>
          <p:cNvPr id="18" name="TextBox 17"/>
          <p:cNvSpPr txBox="1"/>
          <p:nvPr/>
        </p:nvSpPr>
        <p:spPr>
          <a:xfrm>
            <a:off x="3931920" y="4215384"/>
            <a:ext cx="1371600" cy="566928"/>
          </a:xfrm>
          <a:prstGeom prst="rect">
            <a:avLst/>
          </a:prstGeom>
          <a:noFill/>
        </p:spPr>
        <p:txBody>
          <a:bodyPr wrap="square" lIns="0" rIns="0" tIns="0" bIns="0" anchor="ctr">
            <a:spAutoFit/>
          </a:bodyPr>
          <a:lstStyle/>
          <a:p>
            <a:pPr algn="l">
              <a:lnSpc>
                <a:spcPct val="100000"/>
              </a:lnSpc>
              <a:spcBef>
                <a:spcPts val="0"/>
              </a:spcBef>
              <a:spcAft>
                <a:spcPts val="0"/>
              </a:spcAft>
            </a:pPr>
            <a:r>
              <a:rPr sz="1600" b="1" i="0">
                <a:solidFill>
                  <a:srgbClr val="3E6B9E"/>
                </a:solidFill>
                <a:latin typeface="Calibri"/>
              </a:rPr>
              <a:t>~15–25%</a:t>
            </a:r>
          </a:p>
        </p:txBody>
      </p:sp>
      <p:sp>
        <p:nvSpPr>
          <p:cNvPr id="19" name="TextBox 18"/>
          <p:cNvSpPr txBox="1"/>
          <p:nvPr/>
        </p:nvSpPr>
        <p:spPr>
          <a:xfrm>
            <a:off x="5440680" y="4215384"/>
            <a:ext cx="5852160" cy="566928"/>
          </a:xfrm>
          <a:prstGeom prst="rect">
            <a:avLst/>
          </a:prstGeom>
          <a:noFill/>
        </p:spPr>
        <p:txBody>
          <a:bodyPr wrap="square" lIns="0" rIns="0" tIns="0" bIns="0" anchor="ctr">
            <a:spAutoFit/>
          </a:bodyPr>
          <a:lstStyle/>
          <a:p>
            <a:pPr algn="l">
              <a:lnSpc>
                <a:spcPct val="100000"/>
              </a:lnSpc>
              <a:spcBef>
                <a:spcPts val="0"/>
              </a:spcBef>
              <a:spcAft>
                <a:spcPts val="0"/>
              </a:spcAft>
            </a:pPr>
            <a:r>
              <a:rPr sz="1250" b="0" i="0">
                <a:solidFill>
                  <a:srgbClr val="262A2E"/>
                </a:solidFill>
                <a:latin typeface="Georgia"/>
              </a:rPr>
              <a:t>Most physically restorative: growth hormone, tissue repair, immune support, brain waste clearance.</a:t>
            </a:r>
          </a:p>
        </p:txBody>
      </p:sp>
      <p:sp>
        <p:nvSpPr>
          <p:cNvPr id="20" name="Rounded Rectangle 19"/>
          <p:cNvSpPr/>
          <p:nvPr/>
        </p:nvSpPr>
        <p:spPr>
          <a:xfrm>
            <a:off x="640080" y="4965192"/>
            <a:ext cx="10881360" cy="73152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68680" y="5056632"/>
            <a:ext cx="3017520" cy="566928"/>
          </a:xfrm>
          <a:prstGeom prst="rect">
            <a:avLst/>
          </a:prstGeom>
          <a:noFill/>
        </p:spPr>
        <p:txBody>
          <a:bodyPr wrap="square" lIns="0" rIns="0" tIns="0" bIns="0" anchor="ctr">
            <a:spAutoFit/>
          </a:bodyPr>
          <a:lstStyle/>
          <a:p>
            <a:pPr algn="l">
              <a:lnSpc>
                <a:spcPct val="100000"/>
              </a:lnSpc>
              <a:spcBef>
                <a:spcPts val="0"/>
              </a:spcBef>
              <a:spcAft>
                <a:spcPts val="0"/>
              </a:spcAft>
            </a:pPr>
            <a:r>
              <a:rPr sz="1500" b="1" i="0">
                <a:solidFill>
                  <a:srgbClr val="1F3A5F"/>
                </a:solidFill>
                <a:latin typeface="Calibri"/>
              </a:rPr>
              <a:t>REM — Dream sleep</a:t>
            </a:r>
          </a:p>
        </p:txBody>
      </p:sp>
      <p:sp>
        <p:nvSpPr>
          <p:cNvPr id="22" name="TextBox 21"/>
          <p:cNvSpPr txBox="1"/>
          <p:nvPr/>
        </p:nvSpPr>
        <p:spPr>
          <a:xfrm>
            <a:off x="3931920" y="5056632"/>
            <a:ext cx="1371600" cy="566928"/>
          </a:xfrm>
          <a:prstGeom prst="rect">
            <a:avLst/>
          </a:prstGeom>
          <a:noFill/>
        </p:spPr>
        <p:txBody>
          <a:bodyPr wrap="square" lIns="0" rIns="0" tIns="0" bIns="0" anchor="ctr">
            <a:spAutoFit/>
          </a:bodyPr>
          <a:lstStyle/>
          <a:p>
            <a:pPr algn="l">
              <a:lnSpc>
                <a:spcPct val="100000"/>
              </a:lnSpc>
              <a:spcBef>
                <a:spcPts val="0"/>
              </a:spcBef>
              <a:spcAft>
                <a:spcPts val="0"/>
              </a:spcAft>
            </a:pPr>
            <a:r>
              <a:rPr sz="1600" b="1" i="0">
                <a:solidFill>
                  <a:srgbClr val="3E6B9E"/>
                </a:solidFill>
                <a:latin typeface="Calibri"/>
              </a:rPr>
              <a:t>~20–25%</a:t>
            </a:r>
          </a:p>
        </p:txBody>
      </p:sp>
      <p:sp>
        <p:nvSpPr>
          <p:cNvPr id="23" name="TextBox 22"/>
          <p:cNvSpPr txBox="1"/>
          <p:nvPr/>
        </p:nvSpPr>
        <p:spPr>
          <a:xfrm>
            <a:off x="5440680" y="5056632"/>
            <a:ext cx="5852160" cy="566928"/>
          </a:xfrm>
          <a:prstGeom prst="rect">
            <a:avLst/>
          </a:prstGeom>
          <a:noFill/>
        </p:spPr>
        <p:txBody>
          <a:bodyPr wrap="square" lIns="0" rIns="0" tIns="0" bIns="0" anchor="ctr">
            <a:spAutoFit/>
          </a:bodyPr>
          <a:lstStyle/>
          <a:p>
            <a:pPr algn="l">
              <a:lnSpc>
                <a:spcPct val="100000"/>
              </a:lnSpc>
              <a:spcBef>
                <a:spcPts val="0"/>
              </a:spcBef>
              <a:spcAft>
                <a:spcPts val="0"/>
              </a:spcAft>
            </a:pPr>
            <a:r>
              <a:rPr sz="1250" b="0" i="0">
                <a:solidFill>
                  <a:srgbClr val="262A2E"/>
                </a:solidFill>
                <a:latin typeface="Georgia"/>
              </a:rPr>
              <a:t>Memory consolidation and emotional processing. Brain highly active; body temporarily still.</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881360" cy="32004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3E6B9E"/>
                </a:solidFill>
                <a:latin typeface="Calibri"/>
              </a:rPr>
              <a:t>WHY THE TIMING MATTERS</a:t>
            </a:r>
          </a:p>
        </p:txBody>
      </p:sp>
      <p:sp>
        <p:nvSpPr>
          <p:cNvPr id="3" name="TextBox 2"/>
          <p:cNvSpPr txBox="1"/>
          <p:nvPr/>
        </p:nvSpPr>
        <p:spPr>
          <a:xfrm>
            <a:off x="640080" y="713232"/>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1F3A5F"/>
                </a:solidFill>
                <a:latin typeface="Calibri"/>
              </a:rPr>
              <a:t>A Night's Journey</a:t>
            </a:r>
          </a:p>
        </p:txBody>
      </p:sp>
      <p:sp>
        <p:nvSpPr>
          <p:cNvPr id="4" name="TextBox 3"/>
          <p:cNvSpPr txBox="1"/>
          <p:nvPr/>
        </p:nvSpPr>
        <p:spPr>
          <a:xfrm>
            <a:off x="640080" y="1600200"/>
            <a:ext cx="10881360" cy="822960"/>
          </a:xfrm>
          <a:prstGeom prst="rect">
            <a:avLst/>
          </a:prstGeom>
          <a:noFill/>
        </p:spPr>
        <p:txBody>
          <a:bodyPr wrap="square" lIns="0" rIns="0" tIns="0" bIns="0" anchor="t">
            <a:spAutoFit/>
          </a:bodyPr>
          <a:lstStyle/>
          <a:p>
            <a:pPr algn="l">
              <a:lnSpc>
                <a:spcPct val="105000"/>
              </a:lnSpc>
              <a:spcBef>
                <a:spcPts val="0"/>
              </a:spcBef>
              <a:spcAft>
                <a:spcPts val="0"/>
              </a:spcAft>
            </a:pPr>
            <a:r>
              <a:rPr sz="1700" b="1" i="0">
                <a:solidFill>
                  <a:srgbClr val="1F3A5F"/>
                </a:solidFill>
                <a:latin typeface="Georgia"/>
              </a:rPr>
              <a:t>Deep sleep is front-loaded. REM is back-loaded. They trade places across the night.</a:t>
            </a:r>
          </a:p>
        </p:txBody>
      </p:sp>
      <p:sp>
        <p:nvSpPr>
          <p:cNvPr id="5" name="Rounded Rectangle 4"/>
          <p:cNvSpPr/>
          <p:nvPr/>
        </p:nvSpPr>
        <p:spPr>
          <a:xfrm>
            <a:off x="640080" y="2560320"/>
            <a:ext cx="5212080" cy="31089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14400" y="2834640"/>
            <a:ext cx="4663440" cy="2651760"/>
          </a:xfrm>
          <a:prstGeom prst="rect">
            <a:avLst/>
          </a:prstGeom>
          <a:noFill/>
        </p:spPr>
        <p:txBody>
          <a:bodyPr wrap="square" lIns="0" rIns="0" tIns="0" bIns="0" anchor="t">
            <a:spAutoFit/>
          </a:bodyPr>
          <a:lstStyle/>
          <a:p>
            <a:pPr algn="l">
              <a:lnSpc>
                <a:spcPct val="110000"/>
              </a:lnSpc>
              <a:spcBef>
                <a:spcPts val="0"/>
              </a:spcBef>
              <a:spcAft>
                <a:spcPts val="800"/>
              </a:spcAft>
            </a:pPr>
            <a:r>
              <a:rPr sz="1600" b="1" i="0">
                <a:solidFill>
                  <a:srgbClr val="3E6B9E"/>
                </a:solidFill>
                <a:latin typeface="Calibri"/>
              </a:rPr>
              <a:t>First half of the night</a:t>
            </a:r>
          </a:p>
          <a:p>
            <a:pPr algn="l">
              <a:lnSpc>
                <a:spcPct val="110000"/>
              </a:lnSpc>
              <a:spcBef>
                <a:spcPts val="0"/>
              </a:spcBef>
              <a:spcAft>
                <a:spcPts val="800"/>
              </a:spcAft>
            </a:pPr>
            <a:r>
              <a:rPr sz="1500" b="1" i="0">
                <a:solidFill>
                  <a:srgbClr val="1F3A5F"/>
                </a:solidFill>
                <a:latin typeface="Georgia"/>
              </a:rPr>
              <a:t>Rich in deep sleep.</a:t>
            </a:r>
          </a:p>
          <a:p>
            <a:pPr algn="l">
              <a:lnSpc>
                <a:spcPct val="110000"/>
              </a:lnSpc>
              <a:spcBef>
                <a:spcPts val="0"/>
              </a:spcBef>
              <a:spcAft>
                <a:spcPts val="800"/>
              </a:spcAft>
            </a:pPr>
            <a:r>
              <a:rPr sz="1400" b="0" i="0">
                <a:solidFill>
                  <a:srgbClr val="262A2E"/>
                </a:solidFill>
                <a:latin typeface="Georgia"/>
              </a:rPr>
              <a:t>This is when your body does most of its physical repair and your brain runs its rinse cycle.</a:t>
            </a:r>
          </a:p>
        </p:txBody>
      </p:sp>
      <p:sp>
        <p:nvSpPr>
          <p:cNvPr id="7" name="Rounded Rectangle 6"/>
          <p:cNvSpPr/>
          <p:nvPr/>
        </p:nvSpPr>
        <p:spPr>
          <a:xfrm>
            <a:off x="6309360" y="2560320"/>
            <a:ext cx="5212080" cy="3108960"/>
          </a:xfrm>
          <a:prstGeom prst="roundRect">
            <a:avLst/>
          </a:prstGeom>
          <a:solidFill>
            <a:srgbClr val="142A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583680" y="2834640"/>
            <a:ext cx="4663440" cy="2651760"/>
          </a:xfrm>
          <a:prstGeom prst="rect">
            <a:avLst/>
          </a:prstGeom>
          <a:noFill/>
        </p:spPr>
        <p:txBody>
          <a:bodyPr wrap="square" lIns="0" rIns="0" tIns="0" bIns="0" anchor="t">
            <a:spAutoFit/>
          </a:bodyPr>
          <a:lstStyle/>
          <a:p>
            <a:pPr algn="l">
              <a:lnSpc>
                <a:spcPct val="110000"/>
              </a:lnSpc>
              <a:spcBef>
                <a:spcPts val="0"/>
              </a:spcBef>
              <a:spcAft>
                <a:spcPts val="800"/>
              </a:spcAft>
            </a:pPr>
            <a:r>
              <a:rPr sz="1600" b="1" i="0">
                <a:solidFill>
                  <a:srgbClr val="EAF0F6"/>
                </a:solidFill>
                <a:latin typeface="Calibri"/>
              </a:rPr>
              <a:t>Last hours before waking</a:t>
            </a:r>
          </a:p>
          <a:p>
            <a:pPr algn="l">
              <a:lnSpc>
                <a:spcPct val="110000"/>
              </a:lnSpc>
              <a:spcBef>
                <a:spcPts val="0"/>
              </a:spcBef>
              <a:spcAft>
                <a:spcPts val="800"/>
              </a:spcAft>
            </a:pPr>
            <a:r>
              <a:rPr sz="1500" b="1" i="0">
                <a:solidFill>
                  <a:srgbClr val="FFFFFF"/>
                </a:solidFill>
                <a:latin typeface="Georgia"/>
              </a:rPr>
              <a:t>Rich in REM (dream) sleep.</a:t>
            </a:r>
          </a:p>
          <a:p>
            <a:pPr algn="l">
              <a:lnSpc>
                <a:spcPct val="110000"/>
              </a:lnSpc>
              <a:spcBef>
                <a:spcPts val="0"/>
              </a:spcBef>
              <a:spcAft>
                <a:spcPts val="800"/>
              </a:spcAft>
            </a:pPr>
            <a:r>
              <a:rPr sz="1400" b="0" i="0">
                <a:solidFill>
                  <a:srgbClr val="EAF0F6"/>
                </a:solidFill>
                <a:latin typeface="Georgia"/>
              </a:rPr>
              <a:t>Cut your night short — sleep in late, wake to an early alarm — and you lose REM disproportionately. That hits mood and emotional resilience.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F3A5F"/>
        </a:solidFill>
        <a:effectLst/>
      </p:bgPr>
    </p:bg>
    <p:spTree>
      <p:nvGrpSpPr>
        <p:cNvPr id="1" name=""/>
        <p:cNvGrpSpPr/>
        <p:nvPr/>
      </p:nvGrpSpPr>
      <p:grpSpPr/>
      <p:sp>
        <p:nvSpPr>
          <p:cNvPr id="2" name="TextBox 1"/>
          <p:cNvSpPr txBox="1"/>
          <p:nvPr/>
        </p:nvSpPr>
        <p:spPr>
          <a:xfrm>
            <a:off x="640080" y="502920"/>
            <a:ext cx="10881360" cy="36576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EAF0F6"/>
                </a:solidFill>
                <a:latin typeface="Calibri"/>
              </a:rPr>
              <a:t>DEEP SLEEP</a:t>
            </a:r>
          </a:p>
        </p:txBody>
      </p:sp>
      <p:sp>
        <p:nvSpPr>
          <p:cNvPr id="3" name="TextBox 2"/>
          <p:cNvSpPr txBox="1"/>
          <p:nvPr/>
        </p:nvSpPr>
        <p:spPr>
          <a:xfrm>
            <a:off x="640080" y="868680"/>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FFFFFF"/>
                </a:solidFill>
                <a:latin typeface="Calibri"/>
              </a:rPr>
              <a:t>Your Brain's Rinse Cycle</a:t>
            </a:r>
          </a:p>
        </p:txBody>
      </p:sp>
      <p:sp>
        <p:nvSpPr>
          <p:cNvPr id="4" name="TextBox 3"/>
          <p:cNvSpPr txBox="1"/>
          <p:nvPr/>
        </p:nvSpPr>
        <p:spPr>
          <a:xfrm>
            <a:off x="640080" y="1920240"/>
            <a:ext cx="6583680" cy="3840480"/>
          </a:xfrm>
          <a:prstGeom prst="rect">
            <a:avLst/>
          </a:prstGeom>
          <a:noFill/>
        </p:spPr>
        <p:txBody>
          <a:bodyPr wrap="square" lIns="0" rIns="0" tIns="0" bIns="0" anchor="t">
            <a:spAutoFit/>
          </a:bodyPr>
          <a:lstStyle/>
          <a:p>
            <a:pPr algn="l">
              <a:lnSpc>
                <a:spcPct val="112000"/>
              </a:lnSpc>
              <a:spcBef>
                <a:spcPts val="0"/>
              </a:spcBef>
              <a:spcAft>
                <a:spcPts val="800"/>
              </a:spcAft>
            </a:pPr>
            <a:r>
              <a:rPr sz="1600" b="0" i="0">
                <a:solidFill>
                  <a:srgbClr val="EAF0F6"/>
                </a:solidFill>
                <a:latin typeface="Georgia"/>
              </a:rPr>
              <a:t>During deep sleep, your brain runs a kind of overnight wash called the </a:t>
            </a:r>
            <a:r>
              <a:rPr sz="1600" b="1" i="0">
                <a:solidFill>
                  <a:srgbClr val="FFFFFF"/>
                </a:solidFill>
                <a:latin typeface="Georgia"/>
              </a:rPr>
              <a:t>glymphatic system</a:t>
            </a:r>
            <a:r>
              <a:rPr sz="1600" b="0" i="0">
                <a:solidFill>
                  <a:srgbClr val="EAF0F6"/>
                </a:solidFill>
                <a:latin typeface="Georgia"/>
              </a:rPr>
              <a:t>.</a:t>
            </a:r>
          </a:p>
          <a:p>
            <a:pPr algn="l">
              <a:lnSpc>
                <a:spcPct val="112000"/>
              </a:lnSpc>
              <a:spcBef>
                <a:spcPts val="0"/>
              </a:spcBef>
              <a:spcAft>
                <a:spcPts val="800"/>
              </a:spcAft>
            </a:pPr>
            <a:r>
              <a:rPr sz="800" b="0" i="0">
                <a:solidFill>
                  <a:srgbClr val="EAF0F6"/>
                </a:solidFill>
                <a:latin typeface="Georgia"/>
              </a:rPr>
              <a:t> </a:t>
            </a:r>
          </a:p>
          <a:p>
            <a:pPr algn="l">
              <a:lnSpc>
                <a:spcPct val="112000"/>
              </a:lnSpc>
              <a:spcBef>
                <a:spcPts val="0"/>
              </a:spcBef>
              <a:spcAft>
                <a:spcPts val="800"/>
              </a:spcAft>
            </a:pPr>
            <a:r>
              <a:rPr sz="1600" b="0" i="0">
                <a:solidFill>
                  <a:srgbClr val="EAF0F6"/>
                </a:solidFill>
                <a:latin typeface="Georgia"/>
              </a:rPr>
              <a:t>Fluid flushes through brain tissue and clears out the metabolic waste that builds up while you're awake — including proteins linked to cognitive decline.</a:t>
            </a:r>
          </a:p>
          <a:p>
            <a:pPr algn="l">
              <a:lnSpc>
                <a:spcPct val="112000"/>
              </a:lnSpc>
              <a:spcBef>
                <a:spcPts val="0"/>
              </a:spcBef>
              <a:spcAft>
                <a:spcPts val="800"/>
              </a:spcAft>
            </a:pPr>
            <a:r>
              <a:rPr sz="800" b="0" i="0">
                <a:solidFill>
                  <a:srgbClr val="EAF0F6"/>
                </a:solidFill>
                <a:latin typeface="Georgia"/>
              </a:rPr>
              <a:t> </a:t>
            </a:r>
          </a:p>
          <a:p>
            <a:pPr algn="l">
              <a:lnSpc>
                <a:spcPct val="112000"/>
              </a:lnSpc>
              <a:spcBef>
                <a:spcPts val="0"/>
              </a:spcBef>
              <a:spcAft>
                <a:spcPts val="800"/>
              </a:spcAft>
            </a:pPr>
            <a:r>
              <a:rPr sz="1600" b="0" i="0">
                <a:solidFill>
                  <a:srgbClr val="EAF0F6"/>
                </a:solidFill>
                <a:latin typeface="Georgia"/>
              </a:rPr>
              <a:t>Recent research (2024–2025) shows slow, rhythmic changes in blood flow during non-REM sleep are what drive this clearance.</a:t>
            </a:r>
          </a:p>
        </p:txBody>
      </p:sp>
      <p:sp>
        <p:nvSpPr>
          <p:cNvPr id="5" name="Rounded Rectangle 4"/>
          <p:cNvSpPr/>
          <p:nvPr/>
        </p:nvSpPr>
        <p:spPr>
          <a:xfrm>
            <a:off x="7589520" y="2103120"/>
            <a:ext cx="3931920" cy="31089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909560" y="2697480"/>
            <a:ext cx="3291840" cy="2286000"/>
          </a:xfrm>
          <a:prstGeom prst="rect">
            <a:avLst/>
          </a:prstGeom>
          <a:noFill/>
        </p:spPr>
        <p:txBody>
          <a:bodyPr wrap="square" lIns="0" rIns="0" tIns="0" bIns="0" anchor="t">
            <a:spAutoFit/>
          </a:bodyPr>
          <a:lstStyle/>
          <a:p>
            <a:pPr algn="l">
              <a:lnSpc>
                <a:spcPct val="108000"/>
              </a:lnSpc>
              <a:spcBef>
                <a:spcPts val="0"/>
              </a:spcBef>
              <a:spcAft>
                <a:spcPts val="800"/>
              </a:spcAft>
            </a:pPr>
            <a:r>
              <a:rPr sz="1500" b="1" i="0">
                <a:solidFill>
                  <a:srgbClr val="3E6B9E"/>
                </a:solidFill>
                <a:latin typeface="Calibri"/>
              </a:rPr>
              <a:t>In plain terms:</a:t>
            </a:r>
          </a:p>
          <a:p>
            <a:pPr algn="l">
              <a:lnSpc>
                <a:spcPct val="108000"/>
              </a:lnSpc>
              <a:spcBef>
                <a:spcPts val="0"/>
              </a:spcBef>
              <a:spcAft>
                <a:spcPts val="800"/>
              </a:spcAft>
            </a:pPr>
            <a:r>
              <a:rPr sz="2100" b="1" i="0">
                <a:solidFill>
                  <a:srgbClr val="1F3A5F"/>
                </a:solidFill>
                <a:latin typeface="Calibri"/>
              </a:rPr>
              <a:t>Deep sleep is when your brain takes out the trash.</a:t>
            </a:r>
          </a:p>
          <a:p>
            <a:pPr algn="l">
              <a:lnSpc>
                <a:spcPct val="108000"/>
              </a:lnSpc>
              <a:spcBef>
                <a:spcPts val="0"/>
              </a:spcBef>
              <a:spcAft>
                <a:spcPts val="800"/>
              </a:spcAft>
            </a:pPr>
            <a:r>
              <a:rPr sz="1400" b="0" i="0">
                <a:solidFill>
                  <a:srgbClr val="262A2E"/>
                </a:solidFill>
                <a:latin typeface="Georgia"/>
              </a:rPr>
              <a:t>Skimp on it night after night, and the debris adds up.</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881360" cy="32004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3E6B9E"/>
                </a:solidFill>
                <a:latin typeface="Calibri"/>
              </a:rPr>
              <a:t>THE EMOTIONAL NIGHT SHIFT</a:t>
            </a:r>
          </a:p>
        </p:txBody>
      </p:sp>
      <p:sp>
        <p:nvSpPr>
          <p:cNvPr id="3" name="TextBox 2"/>
          <p:cNvSpPr txBox="1"/>
          <p:nvPr/>
        </p:nvSpPr>
        <p:spPr>
          <a:xfrm>
            <a:off x="640080" y="713232"/>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1F3A5F"/>
                </a:solidFill>
                <a:latin typeface="Calibri"/>
              </a:rPr>
              <a:t>REM Sleep: Where the Mind Processes</a:t>
            </a:r>
          </a:p>
        </p:txBody>
      </p:sp>
      <p:sp>
        <p:nvSpPr>
          <p:cNvPr id="4" name="Rounded Rectangle 3"/>
          <p:cNvSpPr/>
          <p:nvPr/>
        </p:nvSpPr>
        <p:spPr>
          <a:xfrm>
            <a:off x="640080" y="1783080"/>
            <a:ext cx="10881360" cy="114300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914400" y="2167128"/>
            <a:ext cx="201168" cy="201168"/>
          </a:xfrm>
          <a:prstGeom prst="ellipse">
            <a:avLst/>
          </a:prstGeom>
          <a:solidFill>
            <a:srgbClr val="3E6B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325880" y="1947672"/>
            <a:ext cx="9875520" cy="822960"/>
          </a:xfrm>
          <a:prstGeom prst="rect">
            <a:avLst/>
          </a:prstGeom>
          <a:noFill/>
        </p:spPr>
        <p:txBody>
          <a:bodyPr wrap="square" lIns="0" rIns="0" tIns="0" bIns="0" anchor="ctr">
            <a:spAutoFit/>
          </a:bodyPr>
          <a:lstStyle/>
          <a:p>
            <a:pPr algn="l">
              <a:lnSpc>
                <a:spcPct val="103000"/>
              </a:lnSpc>
              <a:spcBef>
                <a:spcPts val="0"/>
              </a:spcBef>
              <a:spcAft>
                <a:spcPts val="0"/>
              </a:spcAft>
            </a:pPr>
            <a:r>
              <a:rPr sz="1600" b="1" i="0">
                <a:solidFill>
                  <a:srgbClr val="1F3A5F"/>
                </a:solidFill>
                <a:latin typeface="Calibri"/>
              </a:rPr>
              <a:t>Memory consolidation  —  </a:t>
            </a:r>
            <a:r>
              <a:rPr sz="1450" b="0" i="0">
                <a:solidFill>
                  <a:srgbClr val="262A2E"/>
                </a:solidFill>
                <a:latin typeface="Georgia"/>
              </a:rPr>
              <a:t>REM helps weave the day's experiences into lasting memory and learning.</a:t>
            </a:r>
          </a:p>
        </p:txBody>
      </p:sp>
      <p:sp>
        <p:nvSpPr>
          <p:cNvPr id="7" name="Rounded Rectangle 6"/>
          <p:cNvSpPr/>
          <p:nvPr/>
        </p:nvSpPr>
        <p:spPr>
          <a:xfrm>
            <a:off x="640080" y="3108960"/>
            <a:ext cx="10881360" cy="114300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Oval 7"/>
          <p:cNvSpPr/>
          <p:nvPr/>
        </p:nvSpPr>
        <p:spPr>
          <a:xfrm>
            <a:off x="914400" y="3493008"/>
            <a:ext cx="201168" cy="201168"/>
          </a:xfrm>
          <a:prstGeom prst="ellipse">
            <a:avLst/>
          </a:prstGeom>
          <a:solidFill>
            <a:srgbClr val="3E6B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325880" y="3273552"/>
            <a:ext cx="9875520" cy="822960"/>
          </a:xfrm>
          <a:prstGeom prst="rect">
            <a:avLst/>
          </a:prstGeom>
          <a:noFill/>
        </p:spPr>
        <p:txBody>
          <a:bodyPr wrap="square" lIns="0" rIns="0" tIns="0" bIns="0" anchor="ctr">
            <a:spAutoFit/>
          </a:bodyPr>
          <a:lstStyle/>
          <a:p>
            <a:pPr algn="l">
              <a:lnSpc>
                <a:spcPct val="103000"/>
              </a:lnSpc>
              <a:spcBef>
                <a:spcPts val="0"/>
              </a:spcBef>
              <a:spcAft>
                <a:spcPts val="0"/>
              </a:spcAft>
            </a:pPr>
            <a:r>
              <a:rPr sz="1600" b="1" i="0">
                <a:solidFill>
                  <a:srgbClr val="1F3A5F"/>
                </a:solidFill>
                <a:latin typeface="Calibri"/>
              </a:rPr>
              <a:t>Emotional processing  —  </a:t>
            </a:r>
            <a:r>
              <a:rPr sz="1450" b="0" i="0">
                <a:solidFill>
                  <a:srgbClr val="262A2E"/>
                </a:solidFill>
                <a:latin typeface="Georgia"/>
              </a:rPr>
              <a:t>REM is when the brain works through the emotional charge of your experiences — a kind of overnight therapy.</a:t>
            </a:r>
          </a:p>
        </p:txBody>
      </p:sp>
      <p:sp>
        <p:nvSpPr>
          <p:cNvPr id="10" name="Rounded Rectangle 9"/>
          <p:cNvSpPr/>
          <p:nvPr/>
        </p:nvSpPr>
        <p:spPr>
          <a:xfrm>
            <a:off x="640080" y="4434840"/>
            <a:ext cx="10881360" cy="114300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914400" y="4818888"/>
            <a:ext cx="201168" cy="201168"/>
          </a:xfrm>
          <a:prstGeom prst="ellipse">
            <a:avLst/>
          </a:prstGeom>
          <a:solidFill>
            <a:srgbClr val="3E6B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325880" y="4599432"/>
            <a:ext cx="9875520" cy="822960"/>
          </a:xfrm>
          <a:prstGeom prst="rect">
            <a:avLst/>
          </a:prstGeom>
          <a:noFill/>
        </p:spPr>
        <p:txBody>
          <a:bodyPr wrap="square" lIns="0" rIns="0" tIns="0" bIns="0" anchor="ctr">
            <a:spAutoFit/>
          </a:bodyPr>
          <a:lstStyle/>
          <a:p>
            <a:pPr algn="l">
              <a:lnSpc>
                <a:spcPct val="103000"/>
              </a:lnSpc>
              <a:spcBef>
                <a:spcPts val="0"/>
              </a:spcBef>
              <a:spcAft>
                <a:spcPts val="0"/>
              </a:spcAft>
            </a:pPr>
            <a:r>
              <a:rPr sz="1600" b="1" i="0">
                <a:solidFill>
                  <a:srgbClr val="1F3A5F"/>
                </a:solidFill>
                <a:latin typeface="Calibri"/>
              </a:rPr>
              <a:t>Integration  —  </a:t>
            </a:r>
            <a:r>
              <a:rPr sz="1450" b="0" i="0">
                <a:solidFill>
                  <a:srgbClr val="262A2E"/>
                </a:solidFill>
                <a:latin typeface="Georgia"/>
              </a:rPr>
              <a:t>It connects new information to what you already know, supporting creativity and problem-solving.</a:t>
            </a:r>
          </a:p>
        </p:txBody>
      </p:sp>
      <p:sp>
        <p:nvSpPr>
          <p:cNvPr id="13" name="TextBox 12"/>
          <p:cNvSpPr txBox="1"/>
          <p:nvPr/>
        </p:nvSpPr>
        <p:spPr>
          <a:xfrm>
            <a:off x="640080" y="5806440"/>
            <a:ext cx="10881360" cy="548640"/>
          </a:xfrm>
          <a:prstGeom prst="rect">
            <a:avLst/>
          </a:prstGeom>
          <a:noFill/>
        </p:spPr>
        <p:txBody>
          <a:bodyPr wrap="square" lIns="0" rIns="0" tIns="0" bIns="0" anchor="t">
            <a:spAutoFit/>
          </a:bodyPr>
          <a:lstStyle/>
          <a:p>
            <a:pPr algn="l">
              <a:lnSpc>
                <a:spcPct val="100000"/>
              </a:lnSpc>
              <a:spcBef>
                <a:spcPts val="0"/>
              </a:spcBef>
              <a:spcAft>
                <a:spcPts val="0"/>
              </a:spcAft>
            </a:pPr>
            <a:r>
              <a:rPr sz="1500" b="1" i="1">
                <a:solidFill>
                  <a:srgbClr val="3E6B9E"/>
                </a:solidFill>
                <a:latin typeface="Georgia"/>
              </a:rPr>
              <a:t>This is why losing REM hits mood and emotional resilience so hard.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11480"/>
            <a:ext cx="10881360" cy="32004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3E6B9E"/>
                </a:solidFill>
                <a:latin typeface="Calibri"/>
              </a:rPr>
              <a:t>TWO SYSTEMS, WORKING TOGETHER</a:t>
            </a:r>
          </a:p>
        </p:txBody>
      </p:sp>
      <p:sp>
        <p:nvSpPr>
          <p:cNvPr id="3" name="TextBox 2"/>
          <p:cNvSpPr txBox="1"/>
          <p:nvPr/>
        </p:nvSpPr>
        <p:spPr>
          <a:xfrm>
            <a:off x="640080" y="713232"/>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1F3A5F"/>
                </a:solidFill>
                <a:latin typeface="Calibri"/>
              </a:rPr>
              <a:t>What Controls When You Feel Sleepy</a:t>
            </a:r>
          </a:p>
        </p:txBody>
      </p:sp>
      <p:sp>
        <p:nvSpPr>
          <p:cNvPr id="4" name="Rounded Rectangle 3"/>
          <p:cNvSpPr/>
          <p:nvPr/>
        </p:nvSpPr>
        <p:spPr>
          <a:xfrm>
            <a:off x="640080" y="1783080"/>
            <a:ext cx="5257800" cy="384048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2057400"/>
            <a:ext cx="4709160" cy="3291840"/>
          </a:xfrm>
          <a:prstGeom prst="rect">
            <a:avLst/>
          </a:prstGeom>
          <a:noFill/>
        </p:spPr>
        <p:txBody>
          <a:bodyPr wrap="square" lIns="0" rIns="0" tIns="0" bIns="0" anchor="t">
            <a:spAutoFit/>
          </a:bodyPr>
          <a:lstStyle/>
          <a:p>
            <a:pPr algn="l">
              <a:lnSpc>
                <a:spcPct val="110000"/>
              </a:lnSpc>
              <a:spcBef>
                <a:spcPts val="0"/>
              </a:spcBef>
              <a:spcAft>
                <a:spcPts val="800"/>
              </a:spcAft>
            </a:pPr>
            <a:r>
              <a:rPr sz="1900" b="1" i="0">
                <a:solidFill>
                  <a:srgbClr val="1F3A5F"/>
                </a:solidFill>
                <a:latin typeface="Calibri"/>
              </a:rPr>
              <a:t>1.  Sleep Pressure</a:t>
            </a:r>
          </a:p>
          <a:p>
            <a:pPr algn="l">
              <a:lnSpc>
                <a:spcPct val="110000"/>
              </a:lnSpc>
              <a:spcBef>
                <a:spcPts val="0"/>
              </a:spcBef>
              <a:spcAft>
                <a:spcPts val="800"/>
              </a:spcAft>
            </a:pPr>
            <a:r>
              <a:rPr sz="1450" b="0" i="0">
                <a:solidFill>
                  <a:srgbClr val="262A2E"/>
                </a:solidFill>
                <a:latin typeface="Georgia"/>
              </a:rPr>
              <a:t>From the moment you wake, a molecule called adenosine slowly builds up, increasing your drive to sleep.</a:t>
            </a:r>
          </a:p>
          <a:p>
            <a:pPr algn="l">
              <a:lnSpc>
                <a:spcPct val="110000"/>
              </a:lnSpc>
              <a:spcBef>
                <a:spcPts val="0"/>
              </a:spcBef>
              <a:spcAft>
                <a:spcPts val="800"/>
              </a:spcAft>
            </a:pPr>
            <a:r>
              <a:rPr sz="600" b="0" i="0">
                <a:solidFill>
                  <a:srgbClr val="262A2E"/>
                </a:solidFill>
                <a:latin typeface="Georgia"/>
              </a:rPr>
              <a:t> </a:t>
            </a:r>
          </a:p>
          <a:p>
            <a:pPr algn="l">
              <a:lnSpc>
                <a:spcPct val="110000"/>
              </a:lnSpc>
              <a:spcBef>
                <a:spcPts val="0"/>
              </a:spcBef>
              <a:spcAft>
                <a:spcPts val="800"/>
              </a:spcAft>
            </a:pPr>
            <a:r>
              <a:rPr sz="1450" b="0" i="0">
                <a:solidFill>
                  <a:srgbClr val="262A2E"/>
                </a:solidFill>
                <a:latin typeface="Georgia"/>
              </a:rPr>
              <a:t>Caffeine works by blocking adenosine — which is why a late-afternoon coffee can quietly sabotage your night.</a:t>
            </a:r>
          </a:p>
        </p:txBody>
      </p:sp>
      <p:sp>
        <p:nvSpPr>
          <p:cNvPr id="6" name="Rounded Rectangle 5"/>
          <p:cNvSpPr/>
          <p:nvPr/>
        </p:nvSpPr>
        <p:spPr>
          <a:xfrm>
            <a:off x="6263640" y="1783080"/>
            <a:ext cx="5257800" cy="384048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537960" y="2057400"/>
            <a:ext cx="4709160" cy="3291840"/>
          </a:xfrm>
          <a:prstGeom prst="rect">
            <a:avLst/>
          </a:prstGeom>
          <a:noFill/>
        </p:spPr>
        <p:txBody>
          <a:bodyPr wrap="square" lIns="0" rIns="0" tIns="0" bIns="0" anchor="t">
            <a:spAutoFit/>
          </a:bodyPr>
          <a:lstStyle/>
          <a:p>
            <a:pPr algn="l">
              <a:lnSpc>
                <a:spcPct val="110000"/>
              </a:lnSpc>
              <a:spcBef>
                <a:spcPts val="0"/>
              </a:spcBef>
              <a:spcAft>
                <a:spcPts val="800"/>
              </a:spcAft>
            </a:pPr>
            <a:r>
              <a:rPr sz="1900" b="1" i="0">
                <a:solidFill>
                  <a:srgbClr val="1F3A5F"/>
                </a:solidFill>
                <a:latin typeface="Calibri"/>
              </a:rPr>
              <a:t>2.  Your Internal Clock</a:t>
            </a:r>
          </a:p>
          <a:p>
            <a:pPr algn="l">
              <a:lnSpc>
                <a:spcPct val="110000"/>
              </a:lnSpc>
              <a:spcBef>
                <a:spcPts val="0"/>
              </a:spcBef>
              <a:spcAft>
                <a:spcPts val="800"/>
              </a:spcAft>
            </a:pPr>
            <a:r>
              <a:rPr sz="1450" b="0" i="0">
                <a:solidFill>
                  <a:srgbClr val="262A2E"/>
                </a:solidFill>
                <a:latin typeface="Georgia"/>
              </a:rPr>
              <a:t>A master clock in the brain runs on a ~24-hour rhythm, set largely by light.</a:t>
            </a:r>
          </a:p>
          <a:p>
            <a:pPr algn="l">
              <a:lnSpc>
                <a:spcPct val="110000"/>
              </a:lnSpc>
              <a:spcBef>
                <a:spcPts val="0"/>
              </a:spcBef>
              <a:spcAft>
                <a:spcPts val="800"/>
              </a:spcAft>
            </a:pPr>
            <a:r>
              <a:rPr sz="600" b="0" i="0">
                <a:solidFill>
                  <a:srgbClr val="262A2E"/>
                </a:solidFill>
                <a:latin typeface="Georgia"/>
              </a:rPr>
              <a:t> </a:t>
            </a:r>
          </a:p>
          <a:p>
            <a:pPr algn="l">
              <a:lnSpc>
                <a:spcPct val="110000"/>
              </a:lnSpc>
              <a:spcBef>
                <a:spcPts val="0"/>
              </a:spcBef>
              <a:spcAft>
                <a:spcPts val="800"/>
              </a:spcAft>
            </a:pPr>
            <a:r>
              <a:rPr sz="1450" b="0" i="0">
                <a:solidFill>
                  <a:srgbClr val="262A2E"/>
                </a:solidFill>
                <a:latin typeface="Georgia"/>
              </a:rPr>
              <a:t>Morning light anchors it. Evening light delays it and suppresses melatonin — the hormone that signals 'night.'</a:t>
            </a:r>
          </a:p>
        </p:txBody>
      </p:sp>
      <p:sp>
        <p:nvSpPr>
          <p:cNvPr id="8" name="TextBox 7"/>
          <p:cNvSpPr txBox="1"/>
          <p:nvPr/>
        </p:nvSpPr>
        <p:spPr>
          <a:xfrm>
            <a:off x="640080" y="5897880"/>
            <a:ext cx="10881360" cy="548640"/>
          </a:xfrm>
          <a:prstGeom prst="rect">
            <a:avLst/>
          </a:prstGeom>
          <a:noFill/>
        </p:spPr>
        <p:txBody>
          <a:bodyPr wrap="square" lIns="0" rIns="0" tIns="0" bIns="0" anchor="t">
            <a:spAutoFit/>
          </a:bodyPr>
          <a:lstStyle/>
          <a:p>
            <a:pPr algn="ctr">
              <a:lnSpc>
                <a:spcPct val="100000"/>
              </a:lnSpc>
              <a:spcBef>
                <a:spcPts val="0"/>
              </a:spcBef>
              <a:spcAft>
                <a:spcPts val="0"/>
              </a:spcAft>
            </a:pPr>
            <a:r>
              <a:rPr sz="1500" b="1" i="1">
                <a:solidFill>
                  <a:srgbClr val="3E6B9E"/>
                </a:solidFill>
                <a:latin typeface="Georgia"/>
              </a:rPr>
              <a:t>Good sleep happens when these two line up. Most sleep problems are, at root, a misalignment.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F3A5F"/>
        </a:solidFill>
        <a:effectLst/>
      </p:bgPr>
    </p:bg>
    <p:spTree>
      <p:nvGrpSpPr>
        <p:cNvPr id="1" name=""/>
        <p:cNvGrpSpPr/>
        <p:nvPr/>
      </p:nvGrpSpPr>
      <p:grpSpPr/>
      <p:sp>
        <p:nvSpPr>
          <p:cNvPr id="2" name="TextBox 1"/>
          <p:cNvSpPr txBox="1"/>
          <p:nvPr/>
        </p:nvSpPr>
        <p:spPr>
          <a:xfrm>
            <a:off x="640080" y="548640"/>
            <a:ext cx="10881360" cy="365760"/>
          </a:xfrm>
          <a:prstGeom prst="rect">
            <a:avLst/>
          </a:prstGeom>
          <a:noFill/>
        </p:spPr>
        <p:txBody>
          <a:bodyPr wrap="square" lIns="0" rIns="0" tIns="0" bIns="0" anchor="t">
            <a:spAutoFit/>
          </a:bodyPr>
          <a:lstStyle/>
          <a:p>
            <a:pPr algn="l">
              <a:lnSpc>
                <a:spcPct val="100000"/>
              </a:lnSpc>
              <a:spcBef>
                <a:spcPts val="0"/>
              </a:spcBef>
              <a:spcAft>
                <a:spcPts val="0"/>
              </a:spcAft>
            </a:pPr>
            <a:r>
              <a:rPr sz="1300" b="1" i="0">
                <a:solidFill>
                  <a:srgbClr val="EAF0F6"/>
                </a:solidFill>
                <a:latin typeface="Calibri"/>
              </a:rPr>
              <a:t>THE WHOLE PERSON</a:t>
            </a:r>
          </a:p>
        </p:txBody>
      </p:sp>
      <p:sp>
        <p:nvSpPr>
          <p:cNvPr id="3" name="TextBox 2"/>
          <p:cNvSpPr txBox="1"/>
          <p:nvPr/>
        </p:nvSpPr>
        <p:spPr>
          <a:xfrm>
            <a:off x="640080" y="914400"/>
            <a:ext cx="10881360" cy="822960"/>
          </a:xfrm>
          <a:prstGeom prst="rect">
            <a:avLst/>
          </a:prstGeom>
          <a:noFill/>
        </p:spPr>
        <p:txBody>
          <a:bodyPr wrap="square" lIns="0" rIns="0" tIns="0" bIns="0" anchor="t">
            <a:spAutoFit/>
          </a:bodyPr>
          <a:lstStyle/>
          <a:p>
            <a:pPr algn="l">
              <a:lnSpc>
                <a:spcPct val="100000"/>
              </a:lnSpc>
              <a:spcBef>
                <a:spcPts val="0"/>
              </a:spcBef>
              <a:spcAft>
                <a:spcPts val="0"/>
              </a:spcAft>
            </a:pPr>
            <a:r>
              <a:rPr sz="3200" b="1" i="0">
                <a:solidFill>
                  <a:srgbClr val="FFFFFF"/>
                </a:solidFill>
                <a:latin typeface="Calibri"/>
              </a:rPr>
              <a:t>The Mind-Body Connection</a:t>
            </a:r>
          </a:p>
        </p:txBody>
      </p:sp>
      <p:sp>
        <p:nvSpPr>
          <p:cNvPr id="4" name="TextBox 3"/>
          <p:cNvSpPr txBox="1"/>
          <p:nvPr/>
        </p:nvSpPr>
        <p:spPr>
          <a:xfrm>
            <a:off x="640080" y="1965960"/>
            <a:ext cx="10881360" cy="1280160"/>
          </a:xfrm>
          <a:prstGeom prst="rect">
            <a:avLst/>
          </a:prstGeom>
          <a:noFill/>
        </p:spPr>
        <p:txBody>
          <a:bodyPr wrap="square" lIns="0" rIns="0" tIns="0" bIns="0" anchor="t">
            <a:spAutoFit/>
          </a:bodyPr>
          <a:lstStyle/>
          <a:p>
            <a:pPr algn="l">
              <a:lnSpc>
                <a:spcPct val="115000"/>
              </a:lnSpc>
              <a:spcBef>
                <a:spcPts val="0"/>
              </a:spcBef>
              <a:spcAft>
                <a:spcPts val="0"/>
              </a:spcAft>
            </a:pPr>
            <a:r>
              <a:rPr sz="1700" b="0" i="0">
                <a:solidFill>
                  <a:srgbClr val="EAF0F6"/>
                </a:solidFill>
                <a:latin typeface="Georgia"/>
              </a:rPr>
              <a:t>Sleep doesn't stand alone. Your thyroid, hormones, gut, blood sugar, and stress physiology all shape how you sleep — and sleep, in turn, shapes all of them.</a:t>
            </a:r>
          </a:p>
        </p:txBody>
      </p:sp>
      <p:sp>
        <p:nvSpPr>
          <p:cNvPr id="5" name="Rounded Rectangle 4"/>
          <p:cNvSpPr/>
          <p:nvPr/>
        </p:nvSpPr>
        <p:spPr>
          <a:xfrm>
            <a:off x="640080" y="3566160"/>
            <a:ext cx="3383280" cy="8229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3566160"/>
            <a:ext cx="3383280" cy="822960"/>
          </a:xfrm>
          <a:prstGeom prst="rect">
            <a:avLst/>
          </a:prstGeom>
          <a:noFill/>
        </p:spPr>
        <p:txBody>
          <a:bodyPr wrap="square" lIns="0" rIns="0" tIns="0" bIns="0" anchor="ctr">
            <a:spAutoFit/>
          </a:bodyPr>
          <a:lstStyle/>
          <a:p>
            <a:pPr algn="ctr">
              <a:lnSpc>
                <a:spcPct val="100000"/>
              </a:lnSpc>
              <a:spcBef>
                <a:spcPts val="0"/>
              </a:spcBef>
              <a:spcAft>
                <a:spcPts val="0"/>
              </a:spcAft>
            </a:pPr>
            <a:r>
              <a:rPr sz="1600" b="1" i="0">
                <a:solidFill>
                  <a:srgbClr val="1F3A5F"/>
                </a:solidFill>
                <a:latin typeface="Calibri"/>
              </a:rPr>
              <a:t>Thyroid</a:t>
            </a:r>
          </a:p>
        </p:txBody>
      </p:sp>
      <p:sp>
        <p:nvSpPr>
          <p:cNvPr id="7" name="Rounded Rectangle 6"/>
          <p:cNvSpPr/>
          <p:nvPr/>
        </p:nvSpPr>
        <p:spPr>
          <a:xfrm>
            <a:off x="4343400" y="3566160"/>
            <a:ext cx="3383280" cy="8229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343400" y="3566160"/>
            <a:ext cx="3383280" cy="822960"/>
          </a:xfrm>
          <a:prstGeom prst="rect">
            <a:avLst/>
          </a:prstGeom>
          <a:noFill/>
        </p:spPr>
        <p:txBody>
          <a:bodyPr wrap="square" lIns="0" rIns="0" tIns="0" bIns="0" anchor="ctr">
            <a:spAutoFit/>
          </a:bodyPr>
          <a:lstStyle/>
          <a:p>
            <a:pPr algn="ctr">
              <a:lnSpc>
                <a:spcPct val="100000"/>
              </a:lnSpc>
              <a:spcBef>
                <a:spcPts val="0"/>
              </a:spcBef>
              <a:spcAft>
                <a:spcPts val="0"/>
              </a:spcAft>
            </a:pPr>
            <a:r>
              <a:rPr sz="1600" b="1" i="0">
                <a:solidFill>
                  <a:srgbClr val="1F3A5F"/>
                </a:solidFill>
                <a:latin typeface="Calibri"/>
              </a:rPr>
              <a:t>Hormones</a:t>
            </a:r>
          </a:p>
        </p:txBody>
      </p:sp>
      <p:sp>
        <p:nvSpPr>
          <p:cNvPr id="9" name="Rounded Rectangle 8"/>
          <p:cNvSpPr/>
          <p:nvPr/>
        </p:nvSpPr>
        <p:spPr>
          <a:xfrm>
            <a:off x="8046720" y="3566160"/>
            <a:ext cx="3383280" cy="8229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046720" y="3566160"/>
            <a:ext cx="3383280" cy="822960"/>
          </a:xfrm>
          <a:prstGeom prst="rect">
            <a:avLst/>
          </a:prstGeom>
          <a:noFill/>
        </p:spPr>
        <p:txBody>
          <a:bodyPr wrap="square" lIns="0" rIns="0" tIns="0" bIns="0" anchor="ctr">
            <a:spAutoFit/>
          </a:bodyPr>
          <a:lstStyle/>
          <a:p>
            <a:pPr algn="ctr">
              <a:lnSpc>
                <a:spcPct val="100000"/>
              </a:lnSpc>
              <a:spcBef>
                <a:spcPts val="0"/>
              </a:spcBef>
              <a:spcAft>
                <a:spcPts val="0"/>
              </a:spcAft>
            </a:pPr>
            <a:r>
              <a:rPr sz="1600" b="1" i="0">
                <a:solidFill>
                  <a:srgbClr val="1F3A5F"/>
                </a:solidFill>
                <a:latin typeface="Calibri"/>
              </a:rPr>
              <a:t>Gut health</a:t>
            </a:r>
          </a:p>
        </p:txBody>
      </p:sp>
      <p:sp>
        <p:nvSpPr>
          <p:cNvPr id="11" name="Rounded Rectangle 10"/>
          <p:cNvSpPr/>
          <p:nvPr/>
        </p:nvSpPr>
        <p:spPr>
          <a:xfrm>
            <a:off x="640080" y="4709160"/>
            <a:ext cx="3383280" cy="8229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0080" y="4709160"/>
            <a:ext cx="3383280" cy="822960"/>
          </a:xfrm>
          <a:prstGeom prst="rect">
            <a:avLst/>
          </a:prstGeom>
          <a:noFill/>
        </p:spPr>
        <p:txBody>
          <a:bodyPr wrap="square" lIns="0" rIns="0" tIns="0" bIns="0" anchor="ctr">
            <a:spAutoFit/>
          </a:bodyPr>
          <a:lstStyle/>
          <a:p>
            <a:pPr algn="ctr">
              <a:lnSpc>
                <a:spcPct val="100000"/>
              </a:lnSpc>
              <a:spcBef>
                <a:spcPts val="0"/>
              </a:spcBef>
              <a:spcAft>
                <a:spcPts val="0"/>
              </a:spcAft>
            </a:pPr>
            <a:r>
              <a:rPr sz="1600" b="1" i="0">
                <a:solidFill>
                  <a:srgbClr val="1F3A5F"/>
                </a:solidFill>
                <a:latin typeface="Calibri"/>
              </a:rPr>
              <a:t>Blood sugar</a:t>
            </a:r>
          </a:p>
        </p:txBody>
      </p:sp>
      <p:sp>
        <p:nvSpPr>
          <p:cNvPr id="13" name="Rounded Rectangle 12"/>
          <p:cNvSpPr/>
          <p:nvPr/>
        </p:nvSpPr>
        <p:spPr>
          <a:xfrm>
            <a:off x="4343400" y="4709160"/>
            <a:ext cx="3383280" cy="8229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343400" y="4709160"/>
            <a:ext cx="3383280" cy="822960"/>
          </a:xfrm>
          <a:prstGeom prst="rect">
            <a:avLst/>
          </a:prstGeom>
          <a:noFill/>
        </p:spPr>
        <p:txBody>
          <a:bodyPr wrap="square" lIns="0" rIns="0" tIns="0" bIns="0" anchor="ctr">
            <a:spAutoFit/>
          </a:bodyPr>
          <a:lstStyle/>
          <a:p>
            <a:pPr algn="ctr">
              <a:lnSpc>
                <a:spcPct val="100000"/>
              </a:lnSpc>
              <a:spcBef>
                <a:spcPts val="0"/>
              </a:spcBef>
              <a:spcAft>
                <a:spcPts val="0"/>
              </a:spcAft>
            </a:pPr>
            <a:r>
              <a:rPr sz="1600" b="1" i="0">
                <a:solidFill>
                  <a:srgbClr val="1F3A5F"/>
                </a:solidFill>
                <a:latin typeface="Calibri"/>
              </a:rPr>
              <a:t>Stress / cortisol</a:t>
            </a:r>
          </a:p>
        </p:txBody>
      </p:sp>
      <p:sp>
        <p:nvSpPr>
          <p:cNvPr id="15" name="Rounded Rectangle 14"/>
          <p:cNvSpPr/>
          <p:nvPr/>
        </p:nvSpPr>
        <p:spPr>
          <a:xfrm>
            <a:off x="8046720" y="4709160"/>
            <a:ext cx="3383280" cy="822960"/>
          </a:xfrm>
          <a:prstGeom prst="roundRect">
            <a:avLst/>
          </a:prstGeom>
          <a:solidFill>
            <a:srgbClr val="EAF0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046720" y="4709160"/>
            <a:ext cx="3383280" cy="822960"/>
          </a:xfrm>
          <a:prstGeom prst="rect">
            <a:avLst/>
          </a:prstGeom>
          <a:noFill/>
        </p:spPr>
        <p:txBody>
          <a:bodyPr wrap="square" lIns="0" rIns="0" tIns="0" bIns="0" anchor="ctr">
            <a:spAutoFit/>
          </a:bodyPr>
          <a:lstStyle/>
          <a:p>
            <a:pPr algn="ctr">
              <a:lnSpc>
                <a:spcPct val="100000"/>
              </a:lnSpc>
              <a:spcBef>
                <a:spcPts val="0"/>
              </a:spcBef>
              <a:spcAft>
                <a:spcPts val="0"/>
              </a:spcAft>
            </a:pPr>
            <a:r>
              <a:rPr sz="1600" b="1" i="0">
                <a:solidFill>
                  <a:srgbClr val="1F3A5F"/>
                </a:solidFill>
                <a:latin typeface="Calibri"/>
              </a:rPr>
              <a:t>Mood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